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9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64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4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9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9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729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2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24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5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141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00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9CCA-73AC-4AAC-A828-149400793541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75E3-D7DE-4F80-AE7D-37A1193FA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82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334" y="669699"/>
            <a:ext cx="5409127" cy="5164427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3600" b="1" dirty="0" smtClean="0">
                <a:latin typeface="Eras Demi ITC" panose="020B0805030504020804" pitchFamily="34" charset="0"/>
              </a:rPr>
              <a:t>Griffiths 2005:</a:t>
            </a:r>
            <a:r>
              <a:rPr lang="en-NZ" sz="3600" dirty="0" smtClean="0">
                <a:latin typeface="Eras Demi ITC" panose="020B0805030504020804" pitchFamily="34" charset="0"/>
              </a:rPr>
              <a:t/>
            </a:r>
            <a:br>
              <a:rPr lang="en-NZ" sz="3600" dirty="0" smtClean="0">
                <a:latin typeface="Eras Demi ITC" panose="020B0805030504020804" pitchFamily="34" charset="0"/>
              </a:rPr>
            </a:br>
            <a:r>
              <a:rPr lang="en-NZ" sz="3600" dirty="0" smtClean="0">
                <a:latin typeface="Gill Sans MT" panose="020B0502020104020203" pitchFamily="34" charset="0"/>
              </a:rPr>
              <a:t>Addiction is a </a:t>
            </a:r>
            <a:br>
              <a:rPr lang="en-NZ" sz="3600" dirty="0" smtClean="0">
                <a:latin typeface="Gill Sans MT" panose="020B0502020104020203" pitchFamily="34" charset="0"/>
              </a:rPr>
            </a:br>
            <a:r>
              <a:rPr lang="en-NZ" sz="3600" b="1" i="1" dirty="0" smtClean="0">
                <a:latin typeface="Gill Sans MT" panose="020B0502020104020203" pitchFamily="34" charset="0"/>
              </a:rPr>
              <a:t>repetitive habit </a:t>
            </a:r>
            <a:r>
              <a:rPr lang="en-NZ" sz="3600" dirty="0" smtClean="0">
                <a:latin typeface="Gill Sans MT" panose="020B0502020104020203" pitchFamily="34" charset="0"/>
              </a:rPr>
              <a:t>which causes </a:t>
            </a:r>
            <a:r>
              <a:rPr lang="en-NZ" sz="3600" b="1" i="1" dirty="0" smtClean="0">
                <a:latin typeface="Gill Sans MT" panose="020B0502020104020203" pitchFamily="34" charset="0"/>
              </a:rPr>
              <a:t>social/personal problems</a:t>
            </a:r>
            <a:r>
              <a:rPr lang="en-NZ" sz="3600" dirty="0" smtClean="0">
                <a:latin typeface="Gill Sans MT" panose="020B0502020104020203" pitchFamily="34" charset="0"/>
              </a:rPr>
              <a:t> as a result from </a:t>
            </a:r>
            <a:r>
              <a:rPr lang="en-NZ" sz="3600" b="1" i="1" dirty="0" smtClean="0">
                <a:latin typeface="Gill Sans MT" panose="020B0502020104020203" pitchFamily="34" charset="0"/>
              </a:rPr>
              <a:t>the loss of control</a:t>
            </a:r>
            <a:r>
              <a:rPr lang="en-NZ" sz="3600" dirty="0" smtClean="0">
                <a:latin typeface="Gill Sans MT" panose="020B0502020104020203" pitchFamily="34" charset="0"/>
              </a:rPr>
              <a:t>. It is characterised by the urge for</a:t>
            </a:r>
            <a:r>
              <a:rPr lang="en-NZ" sz="3600" b="1" i="1" dirty="0" smtClean="0">
                <a:latin typeface="Gill Sans MT" panose="020B0502020104020203" pitchFamily="34" charset="0"/>
              </a:rPr>
              <a:t> immediate gratification</a:t>
            </a:r>
            <a:r>
              <a:rPr lang="en-NZ" sz="3600" dirty="0" smtClean="0">
                <a:latin typeface="Gill Sans MT" panose="020B0502020104020203" pitchFamily="34" charset="0"/>
              </a:rPr>
              <a:t> and </a:t>
            </a:r>
            <a:r>
              <a:rPr lang="en-NZ" sz="3600" b="1" i="1" dirty="0" smtClean="0">
                <a:latin typeface="Gill Sans MT" panose="020B0502020104020203" pitchFamily="34" charset="0"/>
              </a:rPr>
              <a:t>delayed deleterious effects</a:t>
            </a:r>
            <a:endParaRPr lang="en-NZ" sz="3600" b="1" i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2122" y="58846"/>
            <a:ext cx="5576105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Eras Demi ITC" panose="020B0805030504020804" pitchFamily="34" charset="0"/>
              </a:rPr>
              <a:t>Salience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 Dominates thoughts, becomes sole priority over basic needs</a:t>
            </a:r>
          </a:p>
          <a:p>
            <a:r>
              <a:rPr lang="en-NZ" sz="2400" dirty="0" smtClean="0">
                <a:latin typeface="Eras Demi ITC" panose="020B0805030504020804" pitchFamily="34" charset="0"/>
              </a:rPr>
              <a:t>Mood Modification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 Buzz or numbness</a:t>
            </a:r>
          </a:p>
          <a:p>
            <a:r>
              <a:rPr lang="en-NZ" sz="2400" dirty="0" smtClean="0">
                <a:latin typeface="Eras Demi ITC" panose="020B0805030504020804" pitchFamily="34" charset="0"/>
              </a:rPr>
              <a:t>Tolerance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 Reduced sensitivity = higher dosage to reach same high</a:t>
            </a:r>
          </a:p>
          <a:p>
            <a:r>
              <a:rPr lang="en-NZ" sz="2400" dirty="0" smtClean="0">
                <a:latin typeface="Eras Demi ITC" panose="020B0805030504020804" pitchFamily="34" charset="0"/>
              </a:rPr>
              <a:t>Conflict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 Short term benefits lead to family/relationship problems</a:t>
            </a:r>
          </a:p>
          <a:p>
            <a:r>
              <a:rPr lang="en-NZ" sz="2400" dirty="0" smtClean="0">
                <a:latin typeface="Eras Demi ITC" panose="020B0805030504020804" pitchFamily="34" charset="0"/>
              </a:rPr>
              <a:t>Withdrawal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-Cessation of drugs causes physiological (insomnia) or psychological (irritability) symptoms</a:t>
            </a:r>
          </a:p>
          <a:p>
            <a:r>
              <a:rPr lang="en-NZ" sz="2400" dirty="0" smtClean="0">
                <a:latin typeface="Eras Demi ITC" panose="020B0805030504020804" pitchFamily="34" charset="0"/>
              </a:rPr>
              <a:t>Relapse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 Tendency for repeated patterns of behaviour</a:t>
            </a:r>
          </a:p>
        </p:txBody>
      </p:sp>
    </p:spTree>
    <p:extLst>
      <p:ext uri="{BB962C8B-B14F-4D97-AF65-F5344CB8AC3E}">
        <p14:creationId xmlns:p14="http://schemas.microsoft.com/office/powerpoint/2010/main" val="326962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Kleptomania is the </a:t>
            </a:r>
            <a:r>
              <a:rPr lang="en-US" sz="32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inability to resist the urge to steal items 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not for </a:t>
            </a:r>
            <a:r>
              <a:rPr lang="en-US" sz="32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financial gain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39" y="1073781"/>
            <a:ext cx="4200939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800" dirty="0" smtClean="0">
                <a:latin typeface="Eras Demi ITC" panose="020B0805030504020804" pitchFamily="34" charset="0"/>
              </a:rPr>
              <a:t>DSM – IV Symptoms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Repeated inability to resist urge to steal items not for financial gain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Escalating sense of pressure before theft and satisfaction after theft carried out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Theft not carried out due to revenge/delusion or as part of a manic disorder</a:t>
            </a:r>
            <a:endParaRPr lang="en-NZ" sz="2800" dirty="0">
              <a:latin typeface="Eras Demi ITC" panose="020B08050305040208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04817" y="538609"/>
            <a:ext cx="7665262" cy="2658794"/>
          </a:xfrm>
          <a:prstGeom prst="wedgeRectCallout">
            <a:avLst>
              <a:gd name="adj1" fmla="val -48096"/>
              <a:gd name="adj2" fmla="val 538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000">
                <a:latin typeface="Eras Demi ITC" panose="020B0805030504020804" pitchFamily="34" charset="0"/>
              </a:rPr>
              <a:t>Biological Approach</a:t>
            </a:r>
          </a:p>
          <a:p>
            <a:r>
              <a:rPr lang="en-NZ">
                <a:latin typeface="Gill Sans MT" panose="020B0502020104020203" pitchFamily="34" charset="0"/>
              </a:rPr>
              <a:t>□ Kleptomania is due to low serotonin levels</a:t>
            </a:r>
          </a:p>
          <a:p>
            <a:r>
              <a:rPr lang="en-NZ">
                <a:latin typeface="Gill Sans MT" panose="020B0502020104020203" pitchFamily="34" charset="0"/>
              </a:rPr>
              <a:t>□ Low serotonin leads to lower regulation of mood and reduced pleasure</a:t>
            </a:r>
          </a:p>
          <a:p>
            <a:r>
              <a:rPr lang="en-NZ">
                <a:latin typeface="Gill Sans MT" panose="020B0502020104020203" pitchFamily="34" charset="0"/>
              </a:rPr>
              <a:t>□ Therefore stealing provides a DA influx, increasing the pleasure sensation</a:t>
            </a:r>
          </a:p>
          <a:p>
            <a:r>
              <a:rPr lang="en-NZ">
                <a:latin typeface="Eras Demi ITC" panose="020B0805030504020804" pitchFamily="34" charset="0"/>
              </a:rPr>
              <a:t>Treatment: Prozac (SSRI) </a:t>
            </a:r>
          </a:p>
          <a:p>
            <a:r>
              <a:rPr lang="en-NZ">
                <a:latin typeface="Eras Demi ITC" panose="020B0805030504020804" pitchFamily="34" charset="0"/>
              </a:rPr>
              <a:t>(kleptomania comorbid with depression)</a:t>
            </a:r>
            <a:endParaRPr lang="en-NZ" dirty="0">
              <a:latin typeface="Eras Demi ITC" panose="020B08050305040208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404817" y="3348111"/>
            <a:ext cx="7665262" cy="3123028"/>
          </a:xfrm>
          <a:prstGeom prst="wedgeRectCallout">
            <a:avLst>
              <a:gd name="adj1" fmla="val -47015"/>
              <a:gd name="adj2" fmla="val 559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/>
              <a:t>Cognitive-Behavioural Approach</a:t>
            </a:r>
          </a:p>
          <a:p>
            <a:r>
              <a:rPr lang="en-NZ" dirty="0">
                <a:latin typeface="Gill Sans MT" panose="020B0502020104020203" pitchFamily="34" charset="0"/>
              </a:rPr>
              <a:t>□ Operant Conditioning: (+) reinforcement with the feeling of satisfaction by not being caught </a:t>
            </a:r>
          </a:p>
          <a:p>
            <a:r>
              <a:rPr lang="en-NZ" dirty="0">
                <a:latin typeface="Gill Sans MT" panose="020B0502020104020203" pitchFamily="34" charset="0"/>
              </a:rPr>
              <a:t>□ Faulty beliefs dominate thinking: (</a:t>
            </a:r>
            <a:r>
              <a:rPr lang="en-NZ" dirty="0" err="1">
                <a:latin typeface="Gill Sans MT" panose="020B0502020104020203" pitchFamily="34" charset="0"/>
              </a:rPr>
              <a:t>e.g</a:t>
            </a:r>
            <a:r>
              <a:rPr lang="en-NZ" dirty="0">
                <a:latin typeface="Gill Sans MT" panose="020B0502020104020203" pitchFamily="34" charset="0"/>
              </a:rPr>
              <a:t> “They deserve it” / “I want to prove that I’m better”)</a:t>
            </a:r>
          </a:p>
          <a:p>
            <a:r>
              <a:rPr lang="en-NZ" dirty="0">
                <a:latin typeface="Eras Demi ITC" panose="020B0805030504020804" pitchFamily="34" charset="0"/>
              </a:rPr>
              <a:t>Treatment: CBT</a:t>
            </a:r>
          </a:p>
          <a:p>
            <a:pPr marL="285750" indent="-285750">
              <a:buFontTx/>
              <a:buChar char="-"/>
            </a:pPr>
            <a:r>
              <a:rPr lang="en-NZ" dirty="0">
                <a:latin typeface="Eras Demi ITC" panose="020B0805030504020804" pitchFamily="34" charset="0"/>
              </a:rPr>
              <a:t>Covert sensitisation: associate aversive image with kleptomania behaviour = unpleasant feeling</a:t>
            </a:r>
          </a:p>
          <a:p>
            <a:pPr marL="285750" indent="-285750">
              <a:buFontTx/>
              <a:buChar char="-"/>
            </a:pPr>
            <a:r>
              <a:rPr lang="en-NZ" dirty="0">
                <a:latin typeface="Eras Demi ITC" panose="020B0805030504020804" pitchFamily="34" charset="0"/>
              </a:rPr>
              <a:t> </a:t>
            </a:r>
            <a:r>
              <a:rPr lang="en-NZ" dirty="0" err="1">
                <a:latin typeface="Eras Demi ITC" panose="020B0805030504020804" pitchFamily="34" charset="0"/>
              </a:rPr>
              <a:t>Imaginal</a:t>
            </a:r>
            <a:r>
              <a:rPr lang="en-NZ" dirty="0">
                <a:latin typeface="Eras Demi ITC" panose="020B0805030504020804" pitchFamily="34" charset="0"/>
              </a:rPr>
              <a:t> desensitisation: Visualise relaxation with impulse = relaxation over-rides urge to carry out impulse</a:t>
            </a:r>
            <a:endParaRPr lang="en-NZ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5" y="1988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NZ" sz="5400" dirty="0" smtClean="0">
                <a:latin typeface="Eras Demi ITC" panose="020B0805030504020804" pitchFamily="34" charset="0"/>
              </a:rPr>
              <a:t>Something For Nothing</a:t>
            </a:r>
            <a:br>
              <a:rPr lang="en-NZ" sz="5400" dirty="0" smtClean="0">
                <a:latin typeface="Eras Demi ITC" panose="020B0805030504020804" pitchFamily="34" charset="0"/>
              </a:rPr>
            </a:br>
            <a:r>
              <a:rPr lang="en-NZ" sz="5400" dirty="0" smtClean="0">
                <a:latin typeface="Eras Demi ITC" panose="020B0805030504020804" pitchFamily="34" charset="0"/>
              </a:rPr>
              <a:t>Terrence Shulman</a:t>
            </a:r>
            <a:endParaRPr lang="en-NZ" sz="5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0" y="1631661"/>
            <a:ext cx="11914909" cy="50462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NZ" dirty="0">
                <a:latin typeface="Gill Sans MT" panose="020B0502020104020203" pitchFamily="34" charset="0"/>
              </a:rPr>
              <a:t>Recovering kleptomaniac who founded a group called Kleptomaniacs Anonymous</a:t>
            </a:r>
          </a:p>
          <a:p>
            <a:pPr>
              <a:buFontTx/>
              <a:buChar char="-"/>
            </a:pPr>
            <a:r>
              <a:rPr lang="en-NZ" dirty="0">
                <a:latin typeface="Gill Sans MT" panose="020B0502020104020203" pitchFamily="34" charset="0"/>
              </a:rPr>
              <a:t>Discovered beliefs which fuelled the impulse of shoplifting and stealing:</a:t>
            </a:r>
          </a:p>
          <a:p>
            <a:pPr marL="0" indent="0">
              <a:buNone/>
            </a:pPr>
            <a:endParaRPr lang="en-NZ" dirty="0">
              <a:latin typeface="Eras Demi ITC" panose="020B0805030504020804" pitchFamily="34" charset="0"/>
            </a:endParaRPr>
          </a:p>
          <a:p>
            <a:pPr marL="0" indent="0">
              <a:buNone/>
            </a:pPr>
            <a:r>
              <a:rPr lang="en-NZ" dirty="0">
                <a:latin typeface="Eras Demi ITC" panose="020B0805030504020804" pitchFamily="34" charset="0"/>
              </a:rPr>
              <a:t>► “I’m entitled to something extra for my suffering”</a:t>
            </a:r>
          </a:p>
          <a:p>
            <a:pPr marL="0" indent="0">
              <a:buNone/>
            </a:pPr>
            <a:r>
              <a:rPr lang="en-NZ" dirty="0">
                <a:latin typeface="Eras Demi ITC" panose="020B0805030504020804" pitchFamily="34" charset="0"/>
              </a:rPr>
              <a:t>►”Life is unfair”</a:t>
            </a:r>
          </a:p>
          <a:p>
            <a:pPr marL="0" indent="0">
              <a:buNone/>
            </a:pPr>
            <a:r>
              <a:rPr lang="en-NZ" dirty="0">
                <a:latin typeface="Eras Demi ITC" panose="020B0805030504020804" pitchFamily="34" charset="0"/>
              </a:rPr>
              <a:t>►”It’s not worth my speaking up about anything</a:t>
            </a:r>
          </a:p>
          <a:p>
            <a:pPr marL="0" indent="0">
              <a:buNone/>
            </a:pPr>
            <a:endParaRPr lang="en-NZ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dirty="0">
                <a:latin typeface="Gill Sans MT" panose="020B0502020104020203" pitchFamily="34" charset="0"/>
              </a:rPr>
              <a:t>- Strategies such as carrying a smaller bag which can only hold a phone and purse enforced to prevent urge to steal (items more visible so can be easily caught)</a:t>
            </a:r>
          </a:p>
        </p:txBody>
      </p:sp>
    </p:spTree>
    <p:extLst>
      <p:ext uri="{BB962C8B-B14F-4D97-AF65-F5344CB8AC3E}">
        <p14:creationId xmlns:p14="http://schemas.microsoft.com/office/powerpoint/2010/main" val="272622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8"/>
          <a:stretch/>
        </p:blipFill>
        <p:spPr bwMode="auto">
          <a:xfrm>
            <a:off x="0" y="0"/>
            <a:ext cx="12206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0"/>
            <a:ext cx="10515600" cy="1325563"/>
          </a:xfrm>
        </p:spPr>
        <p:txBody>
          <a:bodyPr/>
          <a:lstStyle/>
          <a:p>
            <a:pPr algn="ctr"/>
            <a:r>
              <a:rPr lang="en-NZ" dirty="0" smtClean="0">
                <a:latin typeface="Eras Demi ITC" panose="020B0805030504020804" pitchFamily="34" charset="0"/>
              </a:rPr>
              <a:t>CBT – Kohn 2000</a:t>
            </a:r>
            <a:endParaRPr lang="en-NZ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52168"/>
            <a:ext cx="12009120" cy="3605764"/>
          </a:xfrm>
        </p:spPr>
        <p:txBody>
          <a:bodyPr>
            <a:normAutofit fontScale="92500" lnSpcReduction="20000"/>
          </a:bodyPr>
          <a:lstStyle/>
          <a:p>
            <a:r>
              <a:rPr lang="en-NZ" sz="3000" dirty="0" smtClean="0">
                <a:latin typeface="Gill Sans MT" panose="020B0502020104020203" pitchFamily="34" charset="0"/>
              </a:rPr>
              <a:t>Jay interprets himself as a “loving husband and father” yet is the “no good thief and black sheep of the family”</a:t>
            </a:r>
          </a:p>
          <a:p>
            <a:pPr marL="0" indent="0">
              <a:buNone/>
            </a:pPr>
            <a:r>
              <a:rPr lang="en-NZ" sz="3000" b="1" dirty="0" smtClean="0">
                <a:latin typeface="Gill Sans MT" panose="020B0502020104020203" pitchFamily="34" charset="0"/>
              </a:rPr>
              <a:t>☺ Behavioural chaining </a:t>
            </a:r>
          </a:p>
          <a:p>
            <a:pPr marL="0" indent="0">
              <a:buNone/>
            </a:pPr>
            <a:r>
              <a:rPr lang="en-NZ" sz="3000" dirty="0" smtClean="0">
                <a:latin typeface="Gill Sans MT" panose="020B0502020104020203" pitchFamily="34" charset="0"/>
              </a:rPr>
              <a:t>-(e.g. wearing heavy jacket to hide items)</a:t>
            </a:r>
          </a:p>
          <a:p>
            <a:pPr marL="0" indent="0">
              <a:buNone/>
            </a:pPr>
            <a:r>
              <a:rPr lang="en-NZ" sz="3000" dirty="0" smtClean="0">
                <a:latin typeface="Gill Sans MT" panose="020B0502020104020203" pitchFamily="34" charset="0"/>
              </a:rPr>
              <a:t>-Break this by holding hand of son, talking to manager</a:t>
            </a:r>
          </a:p>
          <a:p>
            <a:pPr marL="0" indent="0">
              <a:buNone/>
            </a:pPr>
            <a:r>
              <a:rPr lang="en-NZ" sz="3000" dirty="0" smtClean="0">
                <a:latin typeface="Gill Sans MT" panose="020B0502020104020203" pitchFamily="34" charset="0"/>
              </a:rPr>
              <a:t>-Develop a conscience – “stealing raises prices for everyone”</a:t>
            </a:r>
          </a:p>
          <a:p>
            <a:pPr marL="0" indent="0">
              <a:buNone/>
            </a:pPr>
            <a:r>
              <a:rPr lang="en-NZ" sz="3000" b="1" dirty="0" smtClean="0">
                <a:latin typeface="Gill Sans MT" panose="020B0502020104020203" pitchFamily="34" charset="0"/>
              </a:rPr>
              <a:t>☺ Covert Sensitisation</a:t>
            </a:r>
          </a:p>
          <a:p>
            <a:pPr marL="0" indent="0">
              <a:buNone/>
            </a:pPr>
            <a:r>
              <a:rPr lang="en-NZ" sz="3000" dirty="0" smtClean="0">
                <a:latin typeface="Gill Sans MT" panose="020B0502020104020203" pitchFamily="34" charset="0"/>
              </a:rPr>
              <a:t>- Imagine thoughts related to emotion during scenario of stealing then linking consequences like having to call wife from jail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41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950" y="0"/>
            <a:ext cx="119200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Pyromania: </a:t>
            </a:r>
            <a:r>
              <a:rPr lang="en-US" sz="4000" b="1" i="1" u="sng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inability to resist urge </a:t>
            </a:r>
            <a:r>
              <a:rPr lang="en-US" sz="40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 </a:t>
            </a:r>
            <a:r>
              <a:rPr lang="en-US" sz="4000" b="1" i="1" u="sng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deliberately set fires </a:t>
            </a:r>
            <a:r>
              <a:rPr lang="en-US" sz="40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 order to gain </a:t>
            </a:r>
            <a:r>
              <a:rPr lang="en-US" sz="4000" b="1" i="1" u="sng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instant relief</a:t>
            </a:r>
            <a:endParaRPr lang="en-US" sz="4000" b="1" i="1" u="sng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40" y="1323439"/>
            <a:ext cx="400383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800" dirty="0" smtClean="0">
                <a:latin typeface="Eras Demi ITC" panose="020B0805030504020804" pitchFamily="34" charset="0"/>
              </a:rPr>
              <a:t>● Deliberate initiation of fires on more than 1 occasion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Tension/arousal before fire + interest with fire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Relief when starting fires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● Starting fires not due to delusion/ revenge/ manic disorder</a:t>
            </a:r>
            <a:endParaRPr lang="en-NZ" sz="2800" dirty="0">
              <a:latin typeface="Eras Demi ITC" panose="020B08050305040208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294909" y="1323438"/>
            <a:ext cx="7772400" cy="2597397"/>
          </a:xfrm>
          <a:prstGeom prst="wedgeRectCallout">
            <a:avLst>
              <a:gd name="adj1" fmla="val -50423"/>
              <a:gd name="adj2" fmla="val 579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>
                <a:latin typeface="Gill Sans MT" panose="020B0502020104020203" pitchFamily="34" charset="0"/>
              </a:rPr>
              <a:t>Psychoanalytic Approach:</a:t>
            </a:r>
          </a:p>
          <a:p>
            <a:r>
              <a:rPr lang="en-NZ">
                <a:latin typeface="Gill Sans MT" panose="020B0502020104020203" pitchFamily="34" charset="0"/>
              </a:rPr>
              <a:t>□ Most pyromaniacs were males who had history of bed-wetting</a:t>
            </a:r>
          </a:p>
          <a:p>
            <a:r>
              <a:rPr lang="en-NZ">
                <a:latin typeface="Gill Sans MT" panose="020B0502020104020203" pitchFamily="34" charset="0"/>
              </a:rPr>
              <a:t>□ Most have also been sexually abused, causing them to regress to earlier phallic stages</a:t>
            </a:r>
          </a:p>
          <a:p>
            <a:r>
              <a:rPr lang="en-NZ">
                <a:latin typeface="Gill Sans MT" panose="020B0502020104020203" pitchFamily="34" charset="0"/>
              </a:rPr>
              <a:t>□ Fire symbolises sexual empowerment, pyromaniacs become sexually aroused by fire</a:t>
            </a:r>
          </a:p>
          <a:p>
            <a:r>
              <a:rPr lang="en-NZ" b="1">
                <a:latin typeface="Gill Sans MT" panose="020B0502020104020203" pitchFamily="34" charset="0"/>
              </a:rPr>
              <a:t>Treatment: Free Association</a:t>
            </a:r>
          </a:p>
          <a:p>
            <a:r>
              <a:rPr lang="en-NZ" b="1">
                <a:latin typeface="Gill Sans MT" panose="020B0502020104020203" pitchFamily="34" charset="0"/>
              </a:rPr>
              <a:t>- Randomly talk about childhood, therapist analyses conversation for event that may have triggered pyromaniac behaviour</a:t>
            </a:r>
            <a:endParaRPr lang="en-NZ" b="1" dirty="0">
              <a:latin typeface="Gill Sans MT" panose="020B0502020104020203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94909" y="4184073"/>
            <a:ext cx="7772400" cy="2402345"/>
          </a:xfrm>
          <a:prstGeom prst="wedgeRectCallout">
            <a:avLst>
              <a:gd name="adj1" fmla="val -48284"/>
              <a:gd name="adj2" fmla="val 573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/>
              <a:t>Behavioural Approach:</a:t>
            </a:r>
          </a:p>
          <a:p>
            <a:r>
              <a:rPr lang="en-NZ">
                <a:latin typeface="Gill Sans MT" panose="020B0502020104020203" pitchFamily="34" charset="0"/>
              </a:rPr>
              <a:t>□ SLT: imitating parents/friends who carelessly played with fire</a:t>
            </a:r>
          </a:p>
          <a:p>
            <a:r>
              <a:rPr lang="en-NZ">
                <a:latin typeface="Gill Sans MT" panose="020B0502020104020203" pitchFamily="34" charset="0"/>
              </a:rPr>
              <a:t>□ (+) reinforcement for instant gratification and (-) reinforcement for removing anxiety</a:t>
            </a:r>
          </a:p>
          <a:p>
            <a:r>
              <a:rPr lang="en-NZ">
                <a:latin typeface="Eras Demi ITC" panose="020B0805030504020804" pitchFamily="34" charset="0"/>
              </a:rPr>
              <a:t>Treatment: CBT</a:t>
            </a:r>
          </a:p>
          <a:p>
            <a:r>
              <a:rPr lang="en-NZ">
                <a:latin typeface="Eras Demi ITC" panose="020B0805030504020804" pitchFamily="34" charset="0"/>
              </a:rPr>
              <a:t>- Aggression replacement training + anger management</a:t>
            </a:r>
            <a:endParaRPr lang="en-NZ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6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3636" y="184216"/>
            <a:ext cx="762203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NZ" sz="2400" dirty="0" smtClean="0">
                <a:latin typeface="Eras Demi ITC" panose="020B0805030504020804" pitchFamily="34" charset="0"/>
              </a:rPr>
              <a:t>Initiation: </a:t>
            </a:r>
            <a:r>
              <a:rPr lang="en-NZ" sz="2400" dirty="0" smtClean="0">
                <a:latin typeface="Gill Sans MT" panose="020B0502020104020203" pitchFamily="34" charset="0"/>
              </a:rPr>
              <a:t>Genetic vulnerability/ Chemical imbalance</a:t>
            </a:r>
          </a:p>
          <a:p>
            <a:pPr algn="just"/>
            <a:r>
              <a:rPr lang="en-NZ" sz="2400" dirty="0" smtClean="0">
                <a:latin typeface="Eras Demi ITC" panose="020B0805030504020804" pitchFamily="34" charset="0"/>
              </a:rPr>
              <a:t>Maintenance: </a:t>
            </a:r>
            <a:r>
              <a:rPr lang="en-NZ" sz="2400" dirty="0" smtClean="0">
                <a:latin typeface="Gill Sans MT" panose="020B0502020104020203" pitchFamily="34" charset="0"/>
              </a:rPr>
              <a:t>DA reward pathway</a:t>
            </a:r>
          </a:p>
          <a:p>
            <a:pPr algn="just"/>
            <a:r>
              <a:rPr lang="en-NZ" sz="2400" dirty="0" smtClean="0">
                <a:latin typeface="Eras Demi ITC" panose="020B0805030504020804" pitchFamily="34" charset="0"/>
              </a:rPr>
              <a:t>Relapse: </a:t>
            </a:r>
            <a:r>
              <a:rPr lang="en-NZ" sz="2400" dirty="0" smtClean="0">
                <a:latin typeface="Gill Sans MT" panose="020B0502020104020203" pitchFamily="34" charset="0"/>
              </a:rPr>
              <a:t>Psychological (pleasure cravings) and need to avoid physical symptoms</a:t>
            </a:r>
            <a:endParaRPr lang="en-NZ" sz="2400" dirty="0">
              <a:latin typeface="Gill Sans MT" panose="020B0502020104020203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/>
          <a:stretch/>
        </p:blipFill>
        <p:spPr bwMode="auto">
          <a:xfrm>
            <a:off x="-93535" y="0"/>
            <a:ext cx="444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879" y="-150402"/>
            <a:ext cx="295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Biological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3636" y="1904278"/>
            <a:ext cx="7622033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200" dirty="0" smtClean="0">
                <a:latin typeface="Gill Sans MT" panose="020B0502020104020203" pitchFamily="34" charset="0"/>
              </a:rPr>
              <a:t>Genes: </a:t>
            </a:r>
            <a:r>
              <a:rPr lang="en-NZ" sz="2200" b="1" dirty="0" smtClean="0">
                <a:latin typeface="Gill Sans MT" panose="020B0502020104020203" pitchFamily="34" charset="0"/>
              </a:rPr>
              <a:t>DRD2 gene </a:t>
            </a:r>
            <a:r>
              <a:rPr lang="en-NZ" sz="2200" dirty="0" smtClean="0">
                <a:latin typeface="Gill Sans MT" panose="020B0502020104020203" pitchFamily="34" charset="0"/>
              </a:rPr>
              <a:t>codes for </a:t>
            </a:r>
            <a:r>
              <a:rPr lang="en-NZ" sz="2200" b="1" dirty="0" smtClean="0">
                <a:latin typeface="Gill Sans MT" panose="020B0502020104020203" pitchFamily="34" charset="0"/>
              </a:rPr>
              <a:t>DA receptors </a:t>
            </a:r>
            <a:r>
              <a:rPr lang="en-NZ" sz="2200" dirty="0" smtClean="0">
                <a:latin typeface="Gill Sans MT" panose="020B0502020104020203" pitchFamily="34" charset="0"/>
              </a:rPr>
              <a:t>= </a:t>
            </a:r>
            <a:r>
              <a:rPr lang="en-NZ" sz="2200" b="1" dirty="0" smtClean="0">
                <a:latin typeface="Gill Sans MT" panose="020B0502020104020203" pitchFamily="34" charset="0"/>
              </a:rPr>
              <a:t>A1 variant</a:t>
            </a:r>
            <a:r>
              <a:rPr lang="en-NZ" sz="2200" dirty="0" smtClean="0">
                <a:latin typeface="Gill Sans MT" panose="020B0502020104020203" pitchFamily="34" charset="0"/>
              </a:rPr>
              <a:t> causes ↓ in receptors</a:t>
            </a:r>
          </a:p>
          <a:p>
            <a:pPr marL="342900" indent="-342900">
              <a:buFontTx/>
              <a:buChar char="-"/>
            </a:pPr>
            <a:r>
              <a:rPr lang="en-NZ" sz="2200" dirty="0" smtClean="0">
                <a:latin typeface="Gill Sans MT" panose="020B0502020104020203" pitchFamily="34" charset="0"/>
              </a:rPr>
              <a:t>So to get same amount of pleasure, must consume more</a:t>
            </a:r>
          </a:p>
          <a:p>
            <a:endParaRPr lang="en-NZ" sz="2200" dirty="0" smtClean="0">
              <a:latin typeface="Gill Sans MT" panose="020B0502020104020203" pitchFamily="34" charset="0"/>
            </a:endParaRPr>
          </a:p>
          <a:p>
            <a:r>
              <a:rPr lang="en-NZ" sz="2200" dirty="0" smtClean="0">
                <a:latin typeface="Gill Sans MT" panose="020B0502020104020203" pitchFamily="34" charset="0"/>
              </a:rPr>
              <a:t>Evidence:</a:t>
            </a:r>
          </a:p>
          <a:p>
            <a:r>
              <a:rPr lang="en-NZ" sz="2200" dirty="0" smtClean="0">
                <a:latin typeface="Gill Sans MT" panose="020B0502020104020203" pitchFamily="34" charset="0"/>
              </a:rPr>
              <a:t>►Noble 1991: </a:t>
            </a:r>
            <a:r>
              <a:rPr lang="en-NZ" sz="2200" b="1" dirty="0" smtClean="0">
                <a:latin typeface="Gill Sans MT" panose="020B0502020104020203" pitchFamily="34" charset="0"/>
              </a:rPr>
              <a:t>2/3 dead alcoholics had </a:t>
            </a:r>
            <a:r>
              <a:rPr lang="en-NZ" sz="2200" dirty="0" smtClean="0">
                <a:latin typeface="Gill Sans MT" panose="020B0502020104020203" pitchFamily="34" charset="0"/>
              </a:rPr>
              <a:t>variant, while </a:t>
            </a:r>
            <a:r>
              <a:rPr lang="en-NZ" sz="2200" b="1" dirty="0" smtClean="0">
                <a:latin typeface="Gill Sans MT" panose="020B0502020104020203" pitchFamily="34" charset="0"/>
              </a:rPr>
              <a:t>1/5 normal had variant</a:t>
            </a:r>
          </a:p>
          <a:p>
            <a:r>
              <a:rPr lang="en-NZ" sz="2200" dirty="0" smtClean="0">
                <a:latin typeface="Gill Sans MT" panose="020B0502020104020203" pitchFamily="34" charset="0"/>
              </a:rPr>
              <a:t>►</a:t>
            </a:r>
            <a:r>
              <a:rPr lang="en-NZ" sz="2200" dirty="0" err="1" smtClean="0">
                <a:latin typeface="Gill Sans MT" panose="020B0502020104020203" pitchFamily="34" charset="0"/>
              </a:rPr>
              <a:t>Shuckit</a:t>
            </a:r>
            <a:r>
              <a:rPr lang="en-NZ" sz="2200" dirty="0" smtClean="0">
                <a:latin typeface="Gill Sans MT" panose="020B0502020104020203" pitchFamily="34" charset="0"/>
              </a:rPr>
              <a:t> 1985:</a:t>
            </a:r>
          </a:p>
          <a:p>
            <a:pPr marL="342900" indent="-342900">
              <a:buFontTx/>
              <a:buChar char="-"/>
            </a:pPr>
            <a:r>
              <a:rPr lang="en-NZ" sz="2200" dirty="0" smtClean="0">
                <a:latin typeface="Gill Sans MT" panose="020B0502020104020203" pitchFamily="34" charset="0"/>
              </a:rPr>
              <a:t>Same odour + same tastes of 4-5 drinks (single blind)</a:t>
            </a:r>
          </a:p>
          <a:p>
            <a:pPr marL="342900" indent="-342900">
              <a:buFontTx/>
              <a:buChar char="-"/>
            </a:pPr>
            <a:r>
              <a:rPr lang="en-NZ" sz="2200" dirty="0" smtClean="0">
                <a:latin typeface="Gill Sans MT" panose="020B0502020104020203" pitchFamily="34" charset="0"/>
              </a:rPr>
              <a:t> Alcoholic mothers excluded (alcohol diffuse into placenta)</a:t>
            </a:r>
          </a:p>
          <a:p>
            <a:pPr marL="342900" indent="-342900">
              <a:buFontTx/>
              <a:buChar char="-"/>
            </a:pPr>
            <a:r>
              <a:rPr lang="en-NZ" sz="2200" dirty="0">
                <a:latin typeface="Gill Sans MT" panose="020B0502020104020203" pitchFamily="34" charset="0"/>
              </a:rPr>
              <a:t> </a:t>
            </a:r>
            <a:r>
              <a:rPr lang="en-NZ" sz="2200" dirty="0" smtClean="0">
                <a:latin typeface="Gill Sans MT" panose="020B0502020104020203" pitchFamily="34" charset="0"/>
              </a:rPr>
              <a:t>Sons of alcoholics </a:t>
            </a:r>
            <a:r>
              <a:rPr lang="en-NZ" sz="2200" b="1" dirty="0" smtClean="0">
                <a:latin typeface="Gill Sans MT" panose="020B0502020104020203" pitchFamily="34" charset="0"/>
              </a:rPr>
              <a:t>swayed less, </a:t>
            </a:r>
            <a:r>
              <a:rPr lang="en-NZ" sz="2200" b="1" dirty="0" smtClean="0">
                <a:latin typeface="Arial Black" panose="020B0A04020102020204" pitchFamily="34" charset="0"/>
              </a:rPr>
              <a:t>↓ </a:t>
            </a:r>
            <a:r>
              <a:rPr lang="en-NZ" sz="2200" b="1" dirty="0" smtClean="0">
                <a:latin typeface="Gill Sans MT" panose="020B0502020104020203" pitchFamily="34" charset="0"/>
              </a:rPr>
              <a:t>hormonal changes, performed better in hand-eye coordination</a:t>
            </a:r>
          </a:p>
          <a:p>
            <a:pPr marL="342900" indent="-342900">
              <a:buFontTx/>
              <a:buChar char="-"/>
            </a:pPr>
            <a:r>
              <a:rPr lang="en-NZ" sz="2200" dirty="0" smtClean="0">
                <a:latin typeface="Gill Sans MT" panose="020B0502020104020203" pitchFamily="34" charset="0"/>
              </a:rPr>
              <a:t> </a:t>
            </a:r>
            <a:r>
              <a:rPr lang="en-NZ" sz="2200" b="1" dirty="0" smtClean="0">
                <a:latin typeface="Gill Sans MT" panose="020B0502020104020203" pitchFamily="34" charset="0"/>
              </a:rPr>
              <a:t>40% of sons of alcoholics </a:t>
            </a:r>
            <a:r>
              <a:rPr lang="en-NZ" sz="2200" dirty="0" smtClean="0">
                <a:latin typeface="Gill Sans MT" panose="020B0502020104020203" pitchFamily="34" charset="0"/>
              </a:rPr>
              <a:t>showed decreased sensitivity while less than </a:t>
            </a:r>
            <a:r>
              <a:rPr lang="en-NZ" sz="2200" b="1" dirty="0" smtClean="0">
                <a:latin typeface="Gill Sans MT" panose="020B0502020104020203" pitchFamily="34" charset="0"/>
              </a:rPr>
              <a:t>10% did so</a:t>
            </a:r>
            <a:endParaRPr lang="en-NZ" sz="22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879" y="655487"/>
            <a:ext cx="35146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Eras Demi ITC" panose="020B0805030504020804" pitchFamily="34" charset="0"/>
              </a:rPr>
              <a:t>DA Reward Pathway:</a:t>
            </a:r>
          </a:p>
          <a:p>
            <a:r>
              <a:rPr lang="en-NZ" sz="2000" dirty="0" err="1" smtClean="0">
                <a:latin typeface="Gill Sans MT" panose="020B0502020104020203" pitchFamily="34" charset="0"/>
              </a:rPr>
              <a:t>Neuroadaptation</a:t>
            </a:r>
            <a:r>
              <a:rPr lang="en-NZ" sz="2000" dirty="0" smtClean="0">
                <a:latin typeface="Gill Sans MT" panose="020B0502020104020203" pitchFamily="34" charset="0"/>
              </a:rPr>
              <a:t>: 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-Raising/lowering optimum</a:t>
            </a:r>
          </a:p>
          <a:p>
            <a:pPr marL="285750" indent="-285750">
              <a:buFontTx/>
              <a:buChar char="-"/>
            </a:pPr>
            <a:r>
              <a:rPr lang="en-NZ" sz="2000" dirty="0" smtClean="0">
                <a:latin typeface="Gill Sans MT" panose="020B0502020104020203" pitchFamily="34" charset="0"/>
              </a:rPr>
              <a:t>Brain priming self to receive high dosage so develop tolerance</a:t>
            </a:r>
          </a:p>
          <a:p>
            <a:pPr marL="285750" indent="-285750">
              <a:buFontTx/>
              <a:buChar char="-"/>
            </a:pPr>
            <a:r>
              <a:rPr lang="en-NZ" sz="2000" dirty="0" smtClean="0">
                <a:latin typeface="Gill Sans MT" panose="020B0502020104020203" pitchFamily="34" charset="0"/>
              </a:rPr>
              <a:t>But </a:t>
            </a:r>
            <a:r>
              <a:rPr lang="en-NZ" sz="2000" dirty="0" err="1" smtClean="0">
                <a:latin typeface="Gill Sans MT" panose="020B0502020104020203" pitchFamily="34" charset="0"/>
              </a:rPr>
              <a:t>neuroadaptation</a:t>
            </a:r>
            <a:r>
              <a:rPr lang="en-NZ" sz="2000" dirty="0" smtClean="0">
                <a:latin typeface="Gill Sans MT" panose="020B0502020104020203" pitchFamily="34" charset="0"/>
              </a:rPr>
              <a:t> can’t last, so eventually optimum drops below normal causing alcoholics to drink just to feel normal - </a:t>
            </a:r>
            <a:r>
              <a:rPr lang="en-NZ" sz="2000" dirty="0" err="1" smtClean="0">
                <a:latin typeface="Gill Sans MT" panose="020B0502020104020203" pitchFamily="34" charset="0"/>
              </a:rPr>
              <a:t>downregulation</a:t>
            </a:r>
            <a:endParaRPr lang="en-NZ" sz="2000" dirty="0" smtClean="0">
              <a:latin typeface="Gill Sans MT" panose="020B0502020104020203" pitchFamily="34" charset="0"/>
            </a:endParaRPr>
          </a:p>
          <a:p>
            <a:r>
              <a:rPr lang="en-NZ" sz="2000" dirty="0" smtClean="0">
                <a:latin typeface="Eras Demi ITC" panose="020B0805030504020804" pitchFamily="34" charset="0"/>
              </a:rPr>
              <a:t>● Ventral Tegmental Area (DA neurons triggered)</a:t>
            </a:r>
          </a:p>
          <a:p>
            <a:r>
              <a:rPr lang="en-NZ" sz="2000" dirty="0" smtClean="0">
                <a:latin typeface="Eras Demi ITC" panose="020B0805030504020804" pitchFamily="34" charset="0"/>
              </a:rPr>
              <a:t>● Nucleus </a:t>
            </a:r>
            <a:r>
              <a:rPr lang="en-NZ" sz="2000" dirty="0" err="1" smtClean="0">
                <a:latin typeface="Eras Demi ITC" panose="020B0805030504020804" pitchFamily="34" charset="0"/>
              </a:rPr>
              <a:t>Accumbens</a:t>
            </a:r>
            <a:r>
              <a:rPr lang="en-NZ" sz="2000" dirty="0" smtClean="0">
                <a:latin typeface="Eras Demi ITC" panose="020B0805030504020804" pitchFamily="34" charset="0"/>
              </a:rPr>
              <a:t> (DA diffuse)</a:t>
            </a:r>
          </a:p>
          <a:p>
            <a:r>
              <a:rPr lang="en-NZ" sz="2000" dirty="0" smtClean="0">
                <a:latin typeface="Eras Demi ITC" panose="020B0805030504020804" pitchFamily="34" charset="0"/>
              </a:rPr>
              <a:t>● PFC (Controls risky decision making)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Olds &amp; Milner: electrode trigger pleasure areas – starve to death than run across electric board</a:t>
            </a:r>
          </a:p>
          <a:p>
            <a:endParaRPr lang="en-NZ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2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and white minimalis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51" y="0"/>
            <a:ext cx="759358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Initiation: Expectancy Theory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Initiation: heavy drinkers transmit (+) expectations of drinking (SLT) and intentionally use to escape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Maintenance + Relapse: more focus on unconscious expectations = loss of control</a:t>
            </a:r>
          </a:p>
          <a:p>
            <a:pPr algn="just"/>
            <a:endParaRPr lang="en-NZ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n-NZ" sz="24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Self – Efficacy Theory (self fulfilling prophecy)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Initiation:  Lack of control while engaging in behaviour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Maintenance + Relapse: Lack of discipline in quitting behaviour</a:t>
            </a:r>
          </a:p>
          <a:p>
            <a:pPr algn="just"/>
            <a:endParaRPr lang="en-NZ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n-NZ" sz="24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Rational Choice Theory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Initiation: perceived short term benefit</a:t>
            </a:r>
          </a:p>
          <a:p>
            <a:pPr algn="just"/>
            <a:r>
              <a:rPr lang="en-NZ" sz="27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○ Maintenance + Relapse: cost – benefit analysis (quitting isn’t worth weight gain)</a:t>
            </a:r>
          </a:p>
          <a:p>
            <a:pPr algn="just"/>
            <a:endParaRPr lang="en-NZ" sz="24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NZ" sz="2400" b="1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32" name="Picture 8" descr="Image result for beck et al vicious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6"/>
          <a:stretch/>
        </p:blipFill>
        <p:spPr bwMode="auto">
          <a:xfrm>
            <a:off x="7759269" y="50621"/>
            <a:ext cx="4330492" cy="25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4286" y="1325317"/>
            <a:ext cx="37628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Cognitive</a:t>
            </a:r>
            <a:endParaRPr lang="en-US" sz="6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9269" y="2861990"/>
            <a:ext cx="433049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 smtClean="0">
                <a:latin typeface="Eras Demi ITC" panose="020B0805030504020804" pitchFamily="34" charset="0"/>
              </a:rPr>
              <a:t>Griffiths (1994)</a:t>
            </a:r>
          </a:p>
          <a:p>
            <a:pPr marL="285750" indent="-285750">
              <a:buFontTx/>
              <a:buChar char="-"/>
            </a:pPr>
            <a:r>
              <a:rPr lang="en-NZ" dirty="0" smtClean="0">
                <a:latin typeface="Eras Demi ITC" panose="020B0805030504020804" pitchFamily="34" charset="0"/>
              </a:rPr>
              <a:t>Gamblers had irrational verbalisations (this fruity is not in a good mood) and irrational thinking (neat misses as near wins)</a:t>
            </a:r>
          </a:p>
          <a:p>
            <a:pPr marL="285750" indent="-285750">
              <a:buFontTx/>
              <a:buChar char="-"/>
            </a:pPr>
            <a:r>
              <a:rPr lang="en-NZ" dirty="0" smtClean="0">
                <a:latin typeface="Eras Demi ITC" panose="020B0805030504020804" pitchFamily="34" charset="0"/>
              </a:rPr>
              <a:t>Illusion Of Control (skill)</a:t>
            </a:r>
          </a:p>
          <a:p>
            <a:r>
              <a:rPr lang="en-NZ" dirty="0" smtClean="0">
                <a:latin typeface="Gill Sans MT" panose="020B0502020104020203" pitchFamily="34" charset="0"/>
              </a:rPr>
              <a:t>● Gambler’s Fallacy (HHH-T-HHH)</a:t>
            </a:r>
          </a:p>
          <a:p>
            <a:r>
              <a:rPr lang="en-NZ" dirty="0" smtClean="0">
                <a:latin typeface="Gill Sans MT" panose="020B0502020104020203" pitchFamily="34" charset="0"/>
              </a:rPr>
              <a:t>●Sunk cost bias</a:t>
            </a:r>
          </a:p>
          <a:p>
            <a:r>
              <a:rPr lang="en-NZ" dirty="0" smtClean="0">
                <a:latin typeface="Gill Sans MT" panose="020B0502020104020203" pitchFamily="34" charset="0"/>
              </a:rPr>
              <a:t>● Flexible attributions (wins to skill, losses to bad luck)</a:t>
            </a:r>
          </a:p>
          <a:p>
            <a:r>
              <a:rPr lang="en-NZ" dirty="0" smtClean="0">
                <a:latin typeface="Gill Sans MT" panose="020B0502020104020203" pitchFamily="34" charset="0"/>
              </a:rPr>
              <a:t>● Fixation on absolute frequency (focus on wins rather than losses</a:t>
            </a:r>
            <a:r>
              <a:rPr lang="en-NZ" dirty="0" smtClean="0">
                <a:latin typeface="Eras Demi ITC" panose="020B0805030504020804" pitchFamily="34" charset="0"/>
              </a:rPr>
              <a:t>)</a:t>
            </a:r>
          </a:p>
          <a:p>
            <a:r>
              <a:rPr lang="en-NZ" dirty="0" smtClean="0">
                <a:latin typeface="Eras Demi ITC" panose="020B0805030504020804" pitchFamily="34" charset="0"/>
              </a:rPr>
              <a:t>Known as heuristics</a:t>
            </a:r>
          </a:p>
          <a:p>
            <a:pPr marL="285750" indent="-285750">
              <a:buFontTx/>
              <a:buChar char="-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05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ack and white minimalis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1367" cy="68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9385" y="87774"/>
            <a:ext cx="3607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Behavioural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6083" y="146245"/>
            <a:ext cx="57047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Eras Demi ITC" panose="020B0805030504020804" pitchFamily="34" charset="0"/>
              </a:rPr>
              <a:t>Initiation: 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CC = associate “buzz” with gambling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 SLT = vicarious reinforcement</a:t>
            </a:r>
          </a:p>
          <a:p>
            <a:endParaRPr lang="en-NZ" sz="2800" dirty="0">
              <a:latin typeface="Eras Demi ITC" panose="020B0805030504020804" pitchFamily="34" charset="0"/>
            </a:endParaRPr>
          </a:p>
          <a:p>
            <a:r>
              <a:rPr lang="en-NZ" sz="2800" dirty="0" smtClean="0">
                <a:latin typeface="Eras Demi ITC" panose="020B0805030504020804" pitchFamily="34" charset="0"/>
              </a:rPr>
              <a:t>Maintenance: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 OC (fixed/variable/interval/ratio)</a:t>
            </a:r>
          </a:p>
          <a:p>
            <a:r>
              <a:rPr lang="en-NZ" sz="2800" dirty="0">
                <a:latin typeface="Gill Sans MT" panose="020B0502020104020203" pitchFamily="34" charset="0"/>
              </a:rPr>
              <a:t> </a:t>
            </a:r>
            <a:r>
              <a:rPr lang="en-NZ" sz="2800" dirty="0" smtClean="0">
                <a:latin typeface="Gill Sans MT" panose="020B0502020104020203" pitchFamily="34" charset="0"/>
              </a:rPr>
              <a:t>                         (+) pleasure</a:t>
            </a:r>
          </a:p>
          <a:p>
            <a:r>
              <a:rPr lang="en-NZ" sz="2800" dirty="0">
                <a:latin typeface="Gill Sans MT" panose="020B0502020104020203" pitchFamily="34" charset="0"/>
              </a:rPr>
              <a:t> </a:t>
            </a:r>
            <a:r>
              <a:rPr lang="en-NZ" sz="2800" dirty="0" smtClean="0">
                <a:latin typeface="Gill Sans MT" panose="020B0502020104020203" pitchFamily="34" charset="0"/>
              </a:rPr>
              <a:t>                         (-) anxiety</a:t>
            </a:r>
          </a:p>
          <a:p>
            <a:endParaRPr lang="en-NZ" sz="2800" dirty="0">
              <a:latin typeface="Eras Demi ITC" panose="020B0805030504020804" pitchFamily="34" charset="0"/>
            </a:endParaRPr>
          </a:p>
          <a:p>
            <a:r>
              <a:rPr lang="en-NZ" sz="2800" dirty="0" smtClean="0">
                <a:latin typeface="Eras Demi ITC" panose="020B0805030504020804" pitchFamily="34" charset="0"/>
              </a:rPr>
              <a:t>Relapse:</a:t>
            </a:r>
            <a:r>
              <a:rPr lang="en-NZ" sz="2800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CC = associate familiar places with drinking</a:t>
            </a:r>
          </a:p>
          <a:p>
            <a:r>
              <a:rPr lang="en-NZ" sz="2800" dirty="0">
                <a:latin typeface="Gill Sans MT" panose="020B0502020104020203" pitchFamily="34" charset="0"/>
              </a:rPr>
              <a:t> </a:t>
            </a:r>
            <a:r>
              <a:rPr lang="en-NZ" sz="2800" dirty="0" smtClean="0">
                <a:latin typeface="Gill Sans MT" panose="020B0502020104020203" pitchFamily="34" charset="0"/>
              </a:rPr>
              <a:t>                Self medication = remove withdrawal symptoms</a:t>
            </a:r>
            <a:endParaRPr lang="en-NZ" sz="2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28" y="815712"/>
            <a:ext cx="5745708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Gill Sans MT" panose="020B0502020104020203" pitchFamily="34" charset="0"/>
              </a:rPr>
              <a:t>Aversion Therapy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CC = re-associate addictive behaviour with unpleasant stimuli</a:t>
            </a:r>
          </a:p>
          <a:p>
            <a:pPr algn="ctr"/>
            <a:endParaRPr lang="en-NZ" sz="2000" dirty="0">
              <a:latin typeface="Berlin Sans FB Demi" panose="020E0802020502020306" pitchFamily="34" charset="0"/>
            </a:endParaRPr>
          </a:p>
          <a:p>
            <a:pPr algn="ctr"/>
            <a:r>
              <a:rPr lang="en-NZ" sz="2000" dirty="0" smtClean="0">
                <a:latin typeface="Berlin Sans FB Demi" panose="020E0802020502020306" pitchFamily="34" charset="0"/>
              </a:rPr>
              <a:t>Alcohol → pleasure/escape</a:t>
            </a:r>
          </a:p>
          <a:p>
            <a:pPr algn="ctr"/>
            <a:endParaRPr lang="en-NZ" sz="2000" dirty="0">
              <a:latin typeface="Berlin Sans FB Demi" panose="020E0802020502020306" pitchFamily="34" charset="0"/>
            </a:endParaRPr>
          </a:p>
          <a:p>
            <a:pPr algn="ctr"/>
            <a:r>
              <a:rPr lang="en-NZ" sz="2000" dirty="0" err="1" smtClean="0">
                <a:latin typeface="Berlin Sans FB Demi" panose="020E0802020502020306" pitchFamily="34" charset="0"/>
              </a:rPr>
              <a:t>Antabuse</a:t>
            </a:r>
            <a:r>
              <a:rPr lang="en-NZ" sz="2000" dirty="0" smtClean="0">
                <a:latin typeface="Berlin Sans FB Demi" panose="020E0802020502020306" pitchFamily="34" charset="0"/>
              </a:rPr>
              <a:t> → feel ok</a:t>
            </a:r>
          </a:p>
          <a:p>
            <a:pPr algn="ctr"/>
            <a:endParaRPr lang="en-NZ" sz="2000" dirty="0">
              <a:latin typeface="Berlin Sans FB Demi" panose="020E0802020502020306" pitchFamily="34" charset="0"/>
            </a:endParaRPr>
          </a:p>
          <a:p>
            <a:pPr algn="ctr"/>
            <a:r>
              <a:rPr lang="en-NZ" sz="2000" dirty="0" err="1" smtClean="0">
                <a:latin typeface="Berlin Sans FB Demi" panose="020E0802020502020306" pitchFamily="34" charset="0"/>
              </a:rPr>
              <a:t>Antabuse</a:t>
            </a:r>
            <a:r>
              <a:rPr lang="en-NZ" sz="2000" dirty="0" smtClean="0">
                <a:latin typeface="Berlin Sans FB Demi" panose="020E0802020502020306" pitchFamily="34" charset="0"/>
              </a:rPr>
              <a:t> + alcohol → violently ill</a:t>
            </a:r>
            <a:endParaRPr lang="en-NZ" sz="2000" dirty="0"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28" y="3687901"/>
            <a:ext cx="5745708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Gill Sans MT" panose="020B0502020104020203" pitchFamily="34" charset="0"/>
              </a:rPr>
              <a:t>Token Economy (</a:t>
            </a:r>
            <a:r>
              <a:rPr lang="en-NZ" sz="2000" dirty="0" err="1" smtClean="0">
                <a:latin typeface="Gill Sans MT" panose="020B0502020104020203" pitchFamily="34" charset="0"/>
              </a:rPr>
              <a:t>Liebsen</a:t>
            </a:r>
            <a:r>
              <a:rPr lang="en-NZ" sz="2000" dirty="0" smtClean="0">
                <a:latin typeface="Gill Sans MT" panose="020B0502020104020203" pitchFamily="34" charset="0"/>
              </a:rPr>
              <a:t> et al. 1971)</a:t>
            </a:r>
          </a:p>
          <a:p>
            <a:endParaRPr lang="en-NZ" sz="2000" b="1" dirty="0">
              <a:latin typeface="Gill Sans MT" panose="020B0502020104020203" pitchFamily="34" charset="0"/>
            </a:endParaRPr>
          </a:p>
          <a:p>
            <a:r>
              <a:rPr lang="en-NZ" sz="2000" b="1" dirty="0" smtClean="0">
                <a:latin typeface="Gill Sans MT" panose="020B0502020104020203" pitchFamily="34" charset="0"/>
              </a:rPr>
              <a:t>Primary Reinforcement: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Cigarette + Pool games</a:t>
            </a:r>
          </a:p>
          <a:p>
            <a:r>
              <a:rPr lang="en-NZ" sz="2000" b="1" dirty="0" smtClean="0">
                <a:latin typeface="Gill Sans MT" panose="020B0502020104020203" pitchFamily="34" charset="0"/>
              </a:rPr>
              <a:t>Secondary Reinforcement: 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Bank book – record earnings and expenditures</a:t>
            </a:r>
          </a:p>
          <a:p>
            <a:endParaRPr lang="en-NZ" sz="2000" dirty="0">
              <a:latin typeface="Gill Sans MT" panose="020B0502020104020203" pitchFamily="34" charset="0"/>
            </a:endParaRPr>
          </a:p>
          <a:p>
            <a:r>
              <a:rPr lang="en-NZ" sz="2000" dirty="0" smtClean="0">
                <a:latin typeface="Gill Sans MT" panose="020B0502020104020203" pitchFamily="34" charset="0"/>
              </a:rPr>
              <a:t>Fixed ratio for earning alcohol (drink moderately, then u gain money) and abstinence ( extra payment for subsequent days) – however not as effective</a:t>
            </a:r>
          </a:p>
        </p:txBody>
      </p:sp>
    </p:spTree>
    <p:extLst>
      <p:ext uri="{BB962C8B-B14F-4D97-AF65-F5344CB8AC3E}">
        <p14:creationId xmlns:p14="http://schemas.microsoft.com/office/powerpoint/2010/main" val="312453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8" y="185877"/>
            <a:ext cx="4599296" cy="1335846"/>
          </a:xfrm>
        </p:spPr>
        <p:txBody>
          <a:bodyPr>
            <a:noAutofit/>
          </a:bodyPr>
          <a:lstStyle/>
          <a:p>
            <a:pPr algn="ctr"/>
            <a:r>
              <a:rPr lang="en-NZ" sz="4800" dirty="0" smtClean="0">
                <a:latin typeface="Eras Demi ITC" panose="020B0805030504020804" pitchFamily="34" charset="0"/>
              </a:rPr>
              <a:t>Rat Park 2010</a:t>
            </a:r>
            <a:endParaRPr lang="en-NZ" sz="48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7287904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2400" dirty="0" smtClean="0">
                <a:latin typeface="Gill Sans MT" panose="020B0502020104020203" pitchFamily="34" charset="0"/>
              </a:rPr>
              <a:t>Previous studies have shown given the choice, rats would prefer injecting themselves with drugs over food and water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Bruce Alexander aimed to study rats </a:t>
            </a:r>
            <a:r>
              <a:rPr lang="en-NZ" sz="2400" b="1" dirty="0" smtClean="0">
                <a:latin typeface="Gill Sans MT" panose="020B0502020104020203" pitchFamily="34" charset="0"/>
              </a:rPr>
              <a:t>in solitary confinement</a:t>
            </a:r>
          </a:p>
          <a:p>
            <a:r>
              <a:rPr lang="en-NZ" sz="2400" dirty="0">
                <a:latin typeface="Gill Sans MT" panose="020B0502020104020203" pitchFamily="34" charset="0"/>
              </a:rPr>
              <a:t> </a:t>
            </a:r>
            <a:r>
              <a:rPr lang="en-NZ" sz="2400" dirty="0" smtClean="0">
                <a:latin typeface="Gill Sans MT" panose="020B0502020104020203" pitchFamily="34" charset="0"/>
              </a:rPr>
              <a:t>Prepared a </a:t>
            </a:r>
            <a:r>
              <a:rPr lang="en-NZ" sz="2400" b="1" dirty="0" smtClean="0">
                <a:latin typeface="Gill Sans MT" panose="020B0502020104020203" pitchFamily="34" charset="0"/>
              </a:rPr>
              <a:t>mixture of morphine and sugar water</a:t>
            </a:r>
            <a:r>
              <a:rPr lang="en-NZ" sz="2400" dirty="0" smtClean="0">
                <a:latin typeface="Gill Sans MT" panose="020B0502020104020203" pitchFamily="34" charset="0"/>
              </a:rPr>
              <a:t>, decreasing the doses of morphine each time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Caged rats consumed the solution earlier and at much larger volumes than Rat Park rats (once at max limit of sugar, then Rat Park rats readily consumed)</a:t>
            </a:r>
          </a:p>
          <a:p>
            <a:pPr marL="0" indent="0">
              <a:buNone/>
            </a:pPr>
            <a:r>
              <a:rPr lang="en-NZ" sz="2400" u="sng" dirty="0">
                <a:latin typeface="Gill Sans MT" panose="020B0502020104020203" pitchFamily="34" charset="0"/>
              </a:rPr>
              <a:t> </a:t>
            </a:r>
            <a:r>
              <a:rPr lang="en-NZ" sz="2400" u="sng" dirty="0" smtClean="0">
                <a:latin typeface="Gill Sans MT" panose="020B0502020104020203" pitchFamily="34" charset="0"/>
              </a:rPr>
              <a:t>Kicking the Habit</a:t>
            </a:r>
          </a:p>
          <a:p>
            <a:pPr marL="0" indent="0">
              <a:buNone/>
            </a:pPr>
            <a:r>
              <a:rPr lang="en-NZ" sz="2400" dirty="0" smtClean="0">
                <a:latin typeface="Gill Sans MT" panose="020B0502020104020203" pitchFamily="34" charset="0"/>
              </a:rPr>
              <a:t>► Purposely made rats addicted, by giving the drugged morphine water as their only choice</a:t>
            </a:r>
          </a:p>
          <a:p>
            <a:pPr marL="0" indent="0">
              <a:buNone/>
            </a:pPr>
            <a:r>
              <a:rPr lang="en-NZ" sz="2400" dirty="0" smtClean="0">
                <a:latin typeface="Gill Sans MT" panose="020B0502020104020203" pitchFamily="34" charset="0"/>
              </a:rPr>
              <a:t>► Rat Park rats, when given the choice, chose water over the drugs punctuated choice days (9 days)</a:t>
            </a:r>
          </a:p>
          <a:p>
            <a:pPr marL="0" indent="0">
              <a:buNone/>
            </a:pPr>
            <a:r>
              <a:rPr lang="en-NZ" sz="2400" dirty="0" smtClean="0">
                <a:latin typeface="Gill Sans MT" panose="020B0502020104020203" pitchFamily="34" charset="0"/>
              </a:rPr>
              <a:t>► Compared to isolated rats who actually increased their dosage</a:t>
            </a:r>
            <a:endParaRPr lang="en-NZ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95" t="29245" r="42937" b="20756"/>
          <a:stretch/>
        </p:blipFill>
        <p:spPr>
          <a:xfrm>
            <a:off x="7455658" y="1402306"/>
            <a:ext cx="4599296" cy="50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1187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Eras Demi ITC</vt:lpstr>
      <vt:lpstr>Gill Sans MT</vt:lpstr>
      <vt:lpstr>Matura MT Script Capitals</vt:lpstr>
      <vt:lpstr>Office Theme</vt:lpstr>
      <vt:lpstr>Griffiths 2005: Addiction is a  repetitive habit which causes social/personal problems as a result from the loss of control. It is characterised by the urge for immediate gratification and delayed deleterious effects</vt:lpstr>
      <vt:lpstr>PowerPoint Presentation</vt:lpstr>
      <vt:lpstr>Something For Nothing Terrence Shulman</vt:lpstr>
      <vt:lpstr>CBT – Kohn 2000</vt:lpstr>
      <vt:lpstr>PowerPoint Presentation</vt:lpstr>
      <vt:lpstr>PowerPoint Presentation</vt:lpstr>
      <vt:lpstr>PowerPoint Presentation</vt:lpstr>
      <vt:lpstr>PowerPoint Presentation</vt:lpstr>
      <vt:lpstr>Rat Park 2010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Griffiths 2005: Addiction is a  repetitive habit which causes social/personal problems as a result from the loss of control. It is characterised by the urge for immediate gratification and delayed deleterious effects</dc:title>
  <dc:creator>Ida</dc:creator>
  <cp:lastModifiedBy>Ida</cp:lastModifiedBy>
  <cp:revision>24</cp:revision>
  <dcterms:created xsi:type="dcterms:W3CDTF">2017-06-19T09:00:58Z</dcterms:created>
  <dcterms:modified xsi:type="dcterms:W3CDTF">2017-07-02T01:19:36Z</dcterms:modified>
</cp:coreProperties>
</file>