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4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3B59EC-C752-4D31-8731-DE53AFFD13B4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E69292-7790-4C32-988A-E79780B02633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1392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69292-7790-4C32-988A-E79780B02633}" type="slidenum">
              <a:rPr lang="en-NZ" smtClean="0"/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213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E69292-7790-4C32-988A-E79780B02633}" type="slidenum">
              <a:rPr lang="en-NZ" smtClean="0"/>
              <a:t>11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544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913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82181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25367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18533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9613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78712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526648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9143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00108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36734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4520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AEFE59-F0B2-49E8-A138-F65A07EE3A00}" type="datetimeFigureOut">
              <a:rPr lang="en-NZ" smtClean="0"/>
              <a:t>28/07/2017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B4406-65C6-4E2E-9E8C-3B52E9FFDC5E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637448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Image result for black and white patterns tumblr flow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219341" cy="6858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ular Callout 4"/>
          <p:cNvSpPr/>
          <p:nvPr/>
        </p:nvSpPr>
        <p:spPr>
          <a:xfrm>
            <a:off x="126609" y="309489"/>
            <a:ext cx="3953021" cy="2011680"/>
          </a:xfrm>
          <a:prstGeom prst="wedgeRectCallout">
            <a:avLst>
              <a:gd name="adj1" fmla="val -36491"/>
              <a:gd name="adj2" fmla="val 63199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Z"/>
          </a:p>
        </p:txBody>
      </p:sp>
      <p:sp>
        <p:nvSpPr>
          <p:cNvPr id="4" name="Rectangle 3"/>
          <p:cNvSpPr/>
          <p:nvPr/>
        </p:nvSpPr>
        <p:spPr>
          <a:xfrm>
            <a:off x="486051" y="485335"/>
            <a:ext cx="3220070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8800" b="1" cap="none" spc="0" dirty="0" smtClean="0">
                <a:ln w="6600">
                  <a:solidFill>
                    <a:schemeClr val="tx1"/>
                  </a:solidFill>
                  <a:prstDash val="solid"/>
                </a:ln>
                <a:solidFill>
                  <a:schemeClr val="bg1"/>
                </a:solidFill>
                <a:effectLst>
                  <a:outerShdw dist="38100" dir="2700000" algn="tl" rotWithShape="0">
                    <a:schemeClr val="tx1"/>
                  </a:outerShdw>
                </a:effectLst>
              </a:rPr>
              <a:t>OCD</a:t>
            </a:r>
            <a:endParaRPr lang="en-US" sz="8800" b="1" cap="none" spc="0" dirty="0">
              <a:ln w="6600">
                <a:solidFill>
                  <a:schemeClr val="tx1"/>
                </a:solidFill>
                <a:prstDash val="solid"/>
              </a:ln>
              <a:solidFill>
                <a:schemeClr val="bg1"/>
              </a:solidFill>
              <a:effectLst>
                <a:outerShdw dist="38100" dir="2700000" algn="tl" rotWithShape="0">
                  <a:schemeClr val="tx1"/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6609" y="2883877"/>
            <a:ext cx="3953021" cy="3812345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800" b="1" i="1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Obsessions: </a:t>
            </a:r>
          </a:p>
          <a:p>
            <a:pPr algn="ctr"/>
            <a:r>
              <a:rPr lang="en-NZ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intrusive thoughts, impulses, images</a:t>
            </a:r>
          </a:p>
          <a:p>
            <a:pPr algn="ctr"/>
            <a:r>
              <a:rPr lang="en-NZ" sz="2800" b="1" i="1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Compulsions</a:t>
            </a:r>
            <a:r>
              <a:rPr lang="en-NZ" sz="2800" dirty="0" smtClean="0">
                <a:solidFill>
                  <a:schemeClr val="bg1"/>
                </a:solidFill>
                <a:latin typeface="Eras Demi ITC" panose="020B0805030504020804" pitchFamily="34" charset="0"/>
              </a:rPr>
              <a:t>: </a:t>
            </a:r>
          </a:p>
          <a:p>
            <a:pPr algn="ctr"/>
            <a:r>
              <a:rPr lang="en-NZ" sz="2800" dirty="0" smtClean="0">
                <a:solidFill>
                  <a:schemeClr val="bg1"/>
                </a:solidFill>
                <a:latin typeface="Gill Sans MT" panose="020B0502020104020203" pitchFamily="34" charset="0"/>
              </a:rPr>
              <a:t>repetitive, ritualistic behaviour</a:t>
            </a:r>
            <a:endParaRPr lang="en-NZ" sz="2800" dirty="0">
              <a:solidFill>
                <a:schemeClr val="bg1"/>
              </a:solidFill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403188" y="485335"/>
            <a:ext cx="7455877" cy="600164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NZ" sz="3200" dirty="0" smtClean="0">
                <a:latin typeface="Gill Sans MT" panose="020B0502020104020203" pitchFamily="34" charset="0"/>
              </a:rPr>
              <a:t>►OCD creates distressing emotions, is time-consuming, and interferes with normal functioning</a:t>
            </a:r>
          </a:p>
          <a:p>
            <a:pPr algn="just"/>
            <a:r>
              <a:rPr lang="en-NZ" sz="3200" dirty="0" smtClean="0">
                <a:latin typeface="Gill Sans MT" panose="020B0502020104020203" pitchFamily="34" charset="0"/>
              </a:rPr>
              <a:t>► OCD </a:t>
            </a:r>
            <a:r>
              <a:rPr lang="en-NZ" sz="3200" dirty="0" err="1" smtClean="0">
                <a:latin typeface="Gill Sans MT" panose="020B0502020104020203" pitchFamily="34" charset="0"/>
              </a:rPr>
              <a:t>ppl</a:t>
            </a:r>
            <a:r>
              <a:rPr lang="en-NZ" sz="3200" dirty="0" smtClean="0">
                <a:latin typeface="Gill Sans MT" panose="020B0502020104020203" pitchFamily="34" charset="0"/>
              </a:rPr>
              <a:t> recognise their behaviours as IRRATIONAL</a:t>
            </a:r>
          </a:p>
          <a:p>
            <a:pPr algn="just"/>
            <a:r>
              <a:rPr lang="en-NZ" sz="3200" dirty="0" smtClean="0">
                <a:latin typeface="Gill Sans MT" panose="020B0502020104020203" pitchFamily="34" charset="0"/>
              </a:rPr>
              <a:t>►Continuous with normal behaviour, only varying in degree of severity</a:t>
            </a:r>
          </a:p>
          <a:p>
            <a:pPr algn="just"/>
            <a:r>
              <a:rPr lang="en-NZ" sz="3200" dirty="0" smtClean="0">
                <a:latin typeface="Gill Sans MT" panose="020B0502020104020203" pitchFamily="34" charset="0"/>
              </a:rPr>
              <a:t>(washing hands is normal but washing them until they bleed is intense)</a:t>
            </a:r>
          </a:p>
          <a:p>
            <a:pPr algn="just"/>
            <a:endParaRPr lang="en-NZ" sz="3200" dirty="0">
              <a:latin typeface="Gill Sans MT" panose="020B0502020104020203" pitchFamily="34" charset="0"/>
            </a:endParaRPr>
          </a:p>
          <a:p>
            <a:pPr algn="ctr"/>
            <a:r>
              <a:rPr lang="en-NZ" sz="3200" b="1" dirty="0" smtClean="0">
                <a:latin typeface="Gill Sans MT" panose="020B0502020104020203" pitchFamily="34" charset="0"/>
              </a:rPr>
              <a:t>□ 2.6% lifetime prevalence</a:t>
            </a:r>
          </a:p>
          <a:p>
            <a:pPr algn="ctr"/>
            <a:r>
              <a:rPr lang="en-NZ" sz="3200" b="1" dirty="0" smtClean="0">
                <a:latin typeface="Gill Sans MT" panose="020B0502020104020203" pitchFamily="34" charset="0"/>
              </a:rPr>
              <a:t>□ 60% have multiple obsessions</a:t>
            </a:r>
            <a:endParaRPr lang="en-NZ" sz="3200" b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89228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black and white background studio ghibli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786"/>
          <a:stretch/>
        </p:blipFill>
        <p:spPr bwMode="auto">
          <a:xfrm>
            <a:off x="7533564" y="0"/>
            <a:ext cx="47812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678519">
            <a:off x="8085161" y="447012"/>
            <a:ext cx="1454625" cy="1325563"/>
          </a:xfrm>
        </p:spPr>
        <p:txBody>
          <a:bodyPr/>
          <a:lstStyle/>
          <a:p>
            <a:r>
              <a:rPr lang="en-NZ" dirty="0" smtClean="0">
                <a:latin typeface="Eras Demi ITC" panose="020B0805030504020804" pitchFamily="34" charset="0"/>
              </a:rPr>
              <a:t>CBT</a:t>
            </a:r>
            <a:endParaRPr lang="en-NZ" dirty="0">
              <a:latin typeface="Eras Demi ITC" panose="020B08050305040208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6018" y="428179"/>
            <a:ext cx="7424382" cy="600164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3200" dirty="0" smtClean="0">
                <a:latin typeface="Gill Sans MT" panose="020B0502020104020203" pitchFamily="34" charset="0"/>
              </a:rPr>
              <a:t>► Helping people to understand that they are misinterpreting their thought – </a:t>
            </a:r>
            <a:r>
              <a:rPr lang="en-NZ" sz="3200" b="1" i="1" dirty="0" smtClean="0">
                <a:latin typeface="Gill Sans MT" panose="020B0502020104020203" pitchFamily="34" charset="0"/>
              </a:rPr>
              <a:t>obsessions will not become a reality</a:t>
            </a:r>
          </a:p>
          <a:p>
            <a:r>
              <a:rPr lang="en-NZ" sz="3200" dirty="0" smtClean="0">
                <a:latin typeface="Gill Sans MT" panose="020B0502020104020203" pitchFamily="34" charset="0"/>
              </a:rPr>
              <a:t>► Instilling awareness that their compulsions are an attempt to </a:t>
            </a:r>
            <a:r>
              <a:rPr lang="en-NZ" sz="3200" b="1" i="1" dirty="0" smtClean="0">
                <a:latin typeface="Gill Sans MT" panose="020B0502020104020203" pitchFamily="34" charset="0"/>
              </a:rPr>
              <a:t>neutralise anxiety, and compensate for their thoughts</a:t>
            </a:r>
          </a:p>
          <a:p>
            <a:endParaRPr lang="en-NZ" sz="3200" b="1" i="1" dirty="0">
              <a:latin typeface="Gill Sans MT" panose="020B0502020104020203" pitchFamily="34" charset="0"/>
            </a:endParaRPr>
          </a:p>
          <a:p>
            <a:r>
              <a:rPr lang="en-NZ" sz="3200" dirty="0" smtClean="0">
                <a:latin typeface="Gill Sans MT" panose="020B0502020104020203" pitchFamily="34" charset="0"/>
              </a:rPr>
              <a:t>○ Stop the patient from catastrophizing the situation</a:t>
            </a:r>
          </a:p>
          <a:p>
            <a:r>
              <a:rPr lang="en-NZ" sz="3200" dirty="0" smtClean="0">
                <a:latin typeface="Gill Sans MT" panose="020B0502020104020203" pitchFamily="34" charset="0"/>
              </a:rPr>
              <a:t>○ Habituation training = think repeatedly about thoughts, reducing anxiety</a:t>
            </a:r>
            <a:endParaRPr lang="en-NZ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51476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92119" y="27296"/>
            <a:ext cx="5136107" cy="1325563"/>
          </a:xfrm>
        </p:spPr>
        <p:txBody>
          <a:bodyPr/>
          <a:lstStyle/>
          <a:p>
            <a:pPr algn="ctr"/>
            <a:r>
              <a:rPr lang="en-NZ" dirty="0" smtClean="0">
                <a:latin typeface="Eras Demi ITC" panose="020B0805030504020804" pitchFamily="34" charset="0"/>
              </a:rPr>
              <a:t>Psychoanalytic Therapy</a:t>
            </a:r>
            <a:endParaRPr lang="en-NZ" dirty="0">
              <a:latin typeface="Eras Demi ITC" panose="020B08050305040208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18" y="119654"/>
            <a:ext cx="6763601" cy="6608692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NZ" b="1" i="1" dirty="0" smtClean="0">
                <a:latin typeface="Arial Black" panose="020B0A04020102020204" pitchFamily="34" charset="0"/>
              </a:rPr>
              <a:t>●</a:t>
            </a:r>
            <a:r>
              <a:rPr lang="en-NZ" b="1" i="1" dirty="0" smtClean="0">
                <a:latin typeface="Eras Demi ITC" panose="020B0805030504020804" pitchFamily="34" charset="0"/>
              </a:rPr>
              <a:t>Free association: </a:t>
            </a:r>
          </a:p>
          <a:p>
            <a:pPr>
              <a:buFontTx/>
              <a:buChar char="-"/>
            </a:pPr>
            <a:r>
              <a:rPr lang="en-NZ" dirty="0" smtClean="0">
                <a:latin typeface="Gill Sans MT" panose="020B0502020104020203" pitchFamily="34" charset="0"/>
              </a:rPr>
              <a:t>Used to uncover repressed memories</a:t>
            </a:r>
          </a:p>
          <a:p>
            <a:pPr>
              <a:buFontTx/>
              <a:buChar char="-"/>
            </a:pPr>
            <a:r>
              <a:rPr lang="en-NZ" dirty="0">
                <a:latin typeface="Gill Sans MT" panose="020B0502020104020203" pitchFamily="34" charset="0"/>
              </a:rPr>
              <a:t> </a:t>
            </a:r>
            <a:r>
              <a:rPr lang="en-NZ" dirty="0" smtClean="0">
                <a:latin typeface="Gill Sans MT" panose="020B0502020104020203" pitchFamily="34" charset="0"/>
              </a:rPr>
              <a:t>Long pauses indicate a repressed memory and provoke further questioning and discussion</a:t>
            </a:r>
          </a:p>
          <a:p>
            <a:pPr marL="0" indent="0">
              <a:buNone/>
            </a:pPr>
            <a:r>
              <a:rPr lang="en-NZ" b="1" i="1" dirty="0" smtClean="0">
                <a:latin typeface="Gill Sans MT" panose="020B0502020104020203" pitchFamily="34" charset="0"/>
              </a:rPr>
              <a:t>● Dream analysis</a:t>
            </a:r>
          </a:p>
          <a:p>
            <a:pPr>
              <a:buFontTx/>
              <a:buChar char="-"/>
            </a:pPr>
            <a:r>
              <a:rPr lang="en-NZ" dirty="0" smtClean="0">
                <a:latin typeface="Gill Sans MT" panose="020B0502020104020203" pitchFamily="34" charset="0"/>
              </a:rPr>
              <a:t>Dream represents the </a:t>
            </a:r>
            <a:r>
              <a:rPr lang="en-NZ" b="1" dirty="0" smtClean="0">
                <a:latin typeface="Gill Sans MT" panose="020B0502020104020203" pitchFamily="34" charset="0"/>
              </a:rPr>
              <a:t>manifest content </a:t>
            </a:r>
            <a:r>
              <a:rPr lang="en-NZ" dirty="0" smtClean="0">
                <a:latin typeface="Gill Sans MT" panose="020B0502020104020203" pitchFamily="34" charset="0"/>
              </a:rPr>
              <a:t>and the therapist must analyse it to uncover the</a:t>
            </a:r>
            <a:r>
              <a:rPr lang="en-NZ" b="1" dirty="0" smtClean="0">
                <a:latin typeface="Gill Sans MT" panose="020B0502020104020203" pitchFamily="34" charset="0"/>
              </a:rPr>
              <a:t> latent content</a:t>
            </a:r>
          </a:p>
          <a:p>
            <a:pPr>
              <a:buFontTx/>
              <a:buChar char="-"/>
            </a:pPr>
            <a:r>
              <a:rPr lang="en-NZ" b="1" dirty="0" smtClean="0">
                <a:latin typeface="Gill Sans MT" panose="020B0502020104020203" pitchFamily="34" charset="0"/>
              </a:rPr>
              <a:t> </a:t>
            </a:r>
            <a:r>
              <a:rPr lang="en-NZ" dirty="0" smtClean="0">
                <a:latin typeface="Gill Sans MT" panose="020B0502020104020203" pitchFamily="34" charset="0"/>
              </a:rPr>
              <a:t>Dreams exist as a “</a:t>
            </a:r>
            <a:r>
              <a:rPr lang="en-NZ" dirty="0" err="1" smtClean="0">
                <a:latin typeface="Gill Sans MT" panose="020B0502020104020203" pitchFamily="34" charset="0"/>
              </a:rPr>
              <a:t>penetralium</a:t>
            </a:r>
            <a:r>
              <a:rPr lang="en-NZ" dirty="0" smtClean="0">
                <a:latin typeface="Gill Sans MT" panose="020B0502020104020203" pitchFamily="34" charset="0"/>
              </a:rPr>
              <a:t>”, where unacceptable thoughts are expressed</a:t>
            </a:r>
          </a:p>
          <a:p>
            <a:pPr>
              <a:buFontTx/>
              <a:buChar char="-"/>
            </a:pPr>
            <a:r>
              <a:rPr lang="en-NZ" dirty="0">
                <a:latin typeface="Gill Sans MT" panose="020B0502020104020203" pitchFamily="34" charset="0"/>
              </a:rPr>
              <a:t> </a:t>
            </a:r>
            <a:r>
              <a:rPr lang="en-NZ" dirty="0" smtClean="0">
                <a:latin typeface="Gill Sans MT" panose="020B0502020104020203" pitchFamily="34" charset="0"/>
              </a:rPr>
              <a:t>Patients transfers their emotions onto the therapist, linking back to their childhood trauma</a:t>
            </a:r>
            <a:endParaRPr lang="en-NZ" dirty="0">
              <a:latin typeface="Gill Sans MT" panose="020B0502020104020203" pitchFamily="34" charset="0"/>
            </a:endParaRPr>
          </a:p>
        </p:txBody>
      </p:sp>
      <p:pic>
        <p:nvPicPr>
          <p:cNvPr id="1028" name="Picture 4" descr="Image result for black and white doodle aesthetic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1837" b="29495"/>
          <a:stretch/>
        </p:blipFill>
        <p:spPr bwMode="auto">
          <a:xfrm>
            <a:off x="7055892" y="5107191"/>
            <a:ext cx="4972333" cy="1621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055893" y="1460310"/>
            <a:ext cx="4972333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3200" dirty="0" smtClean="0">
                <a:latin typeface="Eras Demi ITC" panose="020B0805030504020804" pitchFamily="34" charset="0"/>
              </a:rPr>
              <a:t>Evaluation:</a:t>
            </a:r>
          </a:p>
          <a:p>
            <a:r>
              <a:rPr lang="en-NZ" sz="3200" dirty="0" smtClean="0">
                <a:latin typeface="Gill Sans MT" panose="020B0502020104020203" pitchFamily="34" charset="0"/>
              </a:rPr>
              <a:t>(+) Focuses on extinguishing the client’s urges and reducing their anxiety</a:t>
            </a:r>
          </a:p>
          <a:p>
            <a:r>
              <a:rPr lang="en-NZ" sz="3200" dirty="0" smtClean="0">
                <a:latin typeface="Gill Sans MT" panose="020B0502020104020203" pitchFamily="34" charset="0"/>
              </a:rPr>
              <a:t>(-) Counterproductive, encourage clients to engage in obsessional thinking</a:t>
            </a:r>
            <a:endParaRPr lang="en-NZ" sz="32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831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61" t="40113" r="11670" b="36676"/>
          <a:stretch/>
        </p:blipFill>
        <p:spPr bwMode="auto">
          <a:xfrm>
            <a:off x="5267459" y="222292"/>
            <a:ext cx="5241701" cy="132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-289854" y="73609"/>
            <a:ext cx="5225682" cy="1015663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000" b="1" cap="none" spc="0" dirty="0" smtClean="0">
                <a:ln w="12700">
                  <a:solidFill>
                    <a:schemeClr val="tx1"/>
                  </a:solidFill>
                  <a:prstDash val="solid"/>
                </a:ln>
                <a:pattFill prst="ltDnDiag">
                  <a:fgClr>
                    <a:schemeClr val="tx1"/>
                  </a:fgClr>
                  <a:bgClr>
                    <a:schemeClr val="bg1"/>
                  </a:bgClr>
                </a:pattFill>
                <a:effectLst/>
              </a:rPr>
              <a:t>Biological</a:t>
            </a:r>
            <a:endParaRPr lang="en-US" sz="6000" b="1" cap="none" spc="0" dirty="0">
              <a:ln w="12700">
                <a:solidFill>
                  <a:schemeClr val="tx1"/>
                </a:solidFill>
                <a:prstDash val="solid"/>
              </a:ln>
              <a:pattFill prst="ltDnDiag">
                <a:fgClr>
                  <a:schemeClr val="tx1"/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4698" y="1092935"/>
            <a:ext cx="3876541" cy="544764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2000" b="1" u="sng" dirty="0">
                <a:latin typeface="Eras Demi ITC" panose="020B0805030504020804" pitchFamily="34" charset="0"/>
              </a:rPr>
              <a:t>Abnormality in the </a:t>
            </a:r>
            <a:r>
              <a:rPr lang="en-NZ" sz="2000" b="1" u="sng" dirty="0" err="1">
                <a:latin typeface="Eras Demi ITC" panose="020B0805030504020804" pitchFamily="34" charset="0"/>
              </a:rPr>
              <a:t>orbifrontal</a:t>
            </a:r>
            <a:r>
              <a:rPr lang="en-NZ" sz="2000" b="1" u="sng" dirty="0">
                <a:latin typeface="Eras Demi ITC" panose="020B0805030504020804" pitchFamily="34" charset="0"/>
              </a:rPr>
              <a:t> cortex and </a:t>
            </a:r>
            <a:r>
              <a:rPr lang="en-NZ" sz="2000" b="1" u="sng" dirty="0" smtClean="0">
                <a:latin typeface="Eras Demi ITC" panose="020B0805030504020804" pitchFamily="34" charset="0"/>
              </a:rPr>
              <a:t>thalamus</a:t>
            </a:r>
          </a:p>
          <a:p>
            <a:endParaRPr lang="en-NZ" sz="2000" b="1" dirty="0" smtClean="0">
              <a:latin typeface="Gill Sans MT" panose="020B0502020104020203" pitchFamily="34" charset="0"/>
            </a:endParaRPr>
          </a:p>
          <a:p>
            <a:r>
              <a:rPr lang="en-NZ" sz="2400" b="1" dirty="0" smtClean="0">
                <a:latin typeface="Gill Sans MT" panose="020B0502020104020203" pitchFamily="34" charset="0"/>
              </a:rPr>
              <a:t>► Thalamus = controlling, checking, safety behaviours</a:t>
            </a:r>
          </a:p>
          <a:p>
            <a:r>
              <a:rPr lang="en-NZ" sz="2400" b="1" dirty="0" smtClean="0">
                <a:latin typeface="Gill Sans MT" panose="020B0502020104020203" pitchFamily="34" charset="0"/>
              </a:rPr>
              <a:t>►OFC = decision making, social behaviour worries</a:t>
            </a:r>
          </a:p>
          <a:p>
            <a:endParaRPr lang="en-NZ" sz="2400" b="1" dirty="0">
              <a:latin typeface="Gill Sans MT" panose="020B0502020104020203" pitchFamily="34" charset="0"/>
            </a:endParaRPr>
          </a:p>
          <a:p>
            <a:r>
              <a:rPr lang="en-NZ" sz="2400" b="1" dirty="0" smtClean="0">
                <a:latin typeface="Gill Sans MT" panose="020B0502020104020203" pitchFamily="34" charset="0"/>
              </a:rPr>
              <a:t>Overactive thalamus </a:t>
            </a:r>
          </a:p>
          <a:p>
            <a:r>
              <a:rPr lang="en-NZ" sz="2400" b="1" dirty="0" smtClean="0">
                <a:latin typeface="Gill Sans MT" panose="020B0502020104020203" pitchFamily="34" charset="0"/>
              </a:rPr>
              <a:t>( ↑ motivation for safety behaviours) Overactive OFC </a:t>
            </a:r>
          </a:p>
          <a:p>
            <a:r>
              <a:rPr lang="en-NZ" sz="2400" b="1" dirty="0" smtClean="0">
                <a:latin typeface="Gill Sans MT" panose="020B0502020104020203" pitchFamily="34" charset="0"/>
              </a:rPr>
              <a:t>(↑ anxiety + planning)</a:t>
            </a:r>
          </a:p>
          <a:p>
            <a:endParaRPr lang="en-NZ" sz="2400" b="1" dirty="0">
              <a:latin typeface="Gill Sans MT" panose="020B0502020104020203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11392" y="1089272"/>
            <a:ext cx="7765960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2800" u="sng" dirty="0" smtClean="0">
                <a:latin typeface="Eras Demi ITC" panose="020B0805030504020804" pitchFamily="34" charset="0"/>
              </a:rPr>
              <a:t>Evidence:</a:t>
            </a:r>
          </a:p>
          <a:p>
            <a:r>
              <a:rPr lang="en-NZ" sz="2400" i="1" dirty="0" smtClean="0">
                <a:latin typeface="Eras Demi ITC" panose="020B0805030504020804" pitchFamily="34" charset="0"/>
              </a:rPr>
              <a:t>Gilbert (2000):</a:t>
            </a:r>
          </a:p>
          <a:p>
            <a:r>
              <a:rPr lang="en-NZ" sz="2000" dirty="0">
                <a:latin typeface="Gill Sans MT" panose="020B0502020104020203" pitchFamily="34" charset="0"/>
              </a:rPr>
              <a:t>○</a:t>
            </a:r>
            <a:r>
              <a:rPr lang="en-NZ" sz="2000" dirty="0" smtClean="0">
                <a:latin typeface="Gill Sans MT" panose="020B0502020104020203" pitchFamily="34" charset="0"/>
              </a:rPr>
              <a:t> </a:t>
            </a:r>
            <a:r>
              <a:rPr lang="en-NZ" sz="2000" b="1" dirty="0" smtClean="0">
                <a:latin typeface="Gill Sans MT" panose="020B0502020104020203" pitchFamily="34" charset="0"/>
              </a:rPr>
              <a:t>Thalamic volumes </a:t>
            </a:r>
            <a:r>
              <a:rPr lang="en-NZ" sz="2000" dirty="0" smtClean="0">
                <a:latin typeface="Gill Sans MT" panose="020B0502020104020203" pitchFamily="34" charset="0"/>
              </a:rPr>
              <a:t>in OCD patients were </a:t>
            </a:r>
            <a:r>
              <a:rPr lang="en-NZ" sz="2000" dirty="0" smtClean="0">
                <a:latin typeface="Arial Black" panose="020B0A04020102020204" pitchFamily="34" charset="0"/>
              </a:rPr>
              <a:t>↑</a:t>
            </a:r>
            <a:r>
              <a:rPr lang="en-NZ" sz="2000" dirty="0" smtClean="0">
                <a:latin typeface="Gill Sans MT" panose="020B0502020104020203" pitchFamily="34" charset="0"/>
              </a:rPr>
              <a:t> than normal  controls</a:t>
            </a:r>
          </a:p>
          <a:p>
            <a:r>
              <a:rPr lang="en-NZ" sz="2000" dirty="0" smtClean="0">
                <a:latin typeface="Eras Demi ITC" panose="020B0805030504020804" pitchFamily="34" charset="0"/>
              </a:rPr>
              <a:t>○ </a:t>
            </a:r>
            <a:r>
              <a:rPr lang="en-NZ" sz="2000" dirty="0" smtClean="0">
                <a:latin typeface="Gill Sans MT" panose="020B0502020104020203" pitchFamily="34" charset="0"/>
              </a:rPr>
              <a:t>SSRI given, thalamic volumes reduced = lower OCD symptoms</a:t>
            </a:r>
          </a:p>
          <a:p>
            <a:r>
              <a:rPr lang="en-NZ" sz="2400" i="1" dirty="0" smtClean="0">
                <a:latin typeface="Eras Demi ITC" panose="020B0805030504020804" pitchFamily="34" charset="0"/>
              </a:rPr>
              <a:t>Zohar (1996):</a:t>
            </a:r>
          </a:p>
          <a:p>
            <a:r>
              <a:rPr lang="en-NZ" sz="2000" dirty="0" smtClean="0">
                <a:latin typeface="Gill Sans MT" panose="020B0502020104020203" pitchFamily="34" charset="0"/>
              </a:rPr>
              <a:t>○ Tricyclic drugs which inhibit serotonin had 60% effectiveness</a:t>
            </a:r>
            <a:endParaRPr lang="en-NZ" sz="2000" dirty="0">
              <a:latin typeface="Gill Sans MT" panose="020B0502020104020203" pitchFamily="34" charset="0"/>
            </a:endParaRPr>
          </a:p>
          <a:p>
            <a:endParaRPr lang="en-NZ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11392" y="3812141"/>
            <a:ext cx="7765960" cy="264687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2800" b="1" u="sng" dirty="0" smtClean="0">
                <a:latin typeface="Eras Demi ITC" panose="020B0805030504020804" pitchFamily="34" charset="0"/>
              </a:rPr>
              <a:t>Evaluation:</a:t>
            </a:r>
          </a:p>
          <a:p>
            <a:r>
              <a:rPr lang="en-NZ" sz="2300" dirty="0" smtClean="0">
                <a:latin typeface="Gill Sans MT" panose="020B0502020104020203" pitchFamily="34" charset="0"/>
              </a:rPr>
              <a:t>☺ Concurrent with brain inflammation (Encephalitis) and neurological impairments ( </a:t>
            </a:r>
            <a:r>
              <a:rPr lang="en-NZ" sz="2300" dirty="0" err="1" smtClean="0">
                <a:latin typeface="Gill Sans MT" panose="020B0502020104020203" pitchFamily="34" charset="0"/>
              </a:rPr>
              <a:t>Tourettes</a:t>
            </a:r>
            <a:r>
              <a:rPr lang="en-NZ" sz="2300" dirty="0" smtClean="0">
                <a:latin typeface="Gill Sans MT" panose="020B0502020104020203" pitchFamily="34" charset="0"/>
              </a:rPr>
              <a:t>)</a:t>
            </a:r>
          </a:p>
          <a:p>
            <a:r>
              <a:rPr lang="en-NZ" sz="2300" dirty="0" smtClean="0">
                <a:latin typeface="Gill Sans MT" panose="020B0502020104020203" pitchFamily="34" charset="0"/>
              </a:rPr>
              <a:t>☺ Application to real life, can manufacture SSRI’s to reduce OCD symptoms</a:t>
            </a:r>
          </a:p>
          <a:p>
            <a:r>
              <a:rPr lang="en-NZ" sz="2300" dirty="0" smtClean="0">
                <a:latin typeface="Gill Sans MT" panose="020B0502020104020203" pitchFamily="34" charset="0"/>
              </a:rPr>
              <a:t>◊ Treatment aetiology fallacy</a:t>
            </a:r>
          </a:p>
          <a:p>
            <a:r>
              <a:rPr lang="en-NZ" sz="2300" dirty="0" smtClean="0">
                <a:latin typeface="Gill Sans MT" panose="020B0502020104020203" pitchFamily="34" charset="0"/>
              </a:rPr>
              <a:t>◊ Direction of causality</a:t>
            </a:r>
            <a:endParaRPr lang="en-NZ" sz="23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2781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mage result for black and white ar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2" t="17183"/>
          <a:stretch/>
        </p:blipFill>
        <p:spPr bwMode="auto">
          <a:xfrm>
            <a:off x="7315200" y="126609"/>
            <a:ext cx="4876800" cy="6731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1667" y="93444"/>
            <a:ext cx="4881092" cy="769441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NZ" sz="4400" dirty="0" smtClean="0">
                <a:latin typeface="Magneto" panose="04030805050802020D02" pitchFamily="82" charset="0"/>
              </a:rPr>
              <a:t>Cognitive</a:t>
            </a:r>
            <a:endParaRPr lang="en-NZ" sz="4400" dirty="0">
              <a:latin typeface="Magneto" panose="04030805050802020D02" pitchFamily="8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1668" y="862885"/>
            <a:ext cx="6387921" cy="581697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NZ" sz="2000" dirty="0" smtClean="0">
                <a:latin typeface="Gill Sans MT" panose="020B0502020104020203" pitchFamily="34" charset="0"/>
              </a:rPr>
              <a:t>Specific</a:t>
            </a:r>
            <a:r>
              <a:rPr lang="en-NZ" sz="2000" i="1" dirty="0" smtClean="0">
                <a:latin typeface="Gill Sans MT" panose="020B0502020104020203" pitchFamily="34" charset="0"/>
              </a:rPr>
              <a:t> </a:t>
            </a:r>
            <a:r>
              <a:rPr lang="en-NZ" sz="2000" b="1" i="1" dirty="0" smtClean="0">
                <a:latin typeface="Gill Sans MT" panose="020B0502020104020203" pitchFamily="34" charset="0"/>
              </a:rPr>
              <a:t>environmental stimuli are paired with an anxiety provoking thought. </a:t>
            </a:r>
          </a:p>
          <a:p>
            <a:pPr algn="just"/>
            <a:r>
              <a:rPr lang="en-NZ" sz="2000" dirty="0" smtClean="0">
                <a:latin typeface="Gill Sans MT" panose="020B0502020104020203" pitchFamily="34" charset="0"/>
              </a:rPr>
              <a:t>This makes their </a:t>
            </a:r>
            <a:r>
              <a:rPr lang="en-NZ" sz="2000" b="1" i="1" dirty="0" smtClean="0">
                <a:latin typeface="Gill Sans MT" panose="020B0502020104020203" pitchFamily="34" charset="0"/>
              </a:rPr>
              <a:t>attention systems hyper-vigilant </a:t>
            </a:r>
            <a:r>
              <a:rPr lang="en-NZ" sz="2000" dirty="0" smtClean="0">
                <a:latin typeface="Gill Sans MT" panose="020B0502020104020203" pitchFamily="34" charset="0"/>
              </a:rPr>
              <a:t>to specific stimuli in addition to impaired memories.</a:t>
            </a:r>
          </a:p>
          <a:p>
            <a:pPr algn="just"/>
            <a:r>
              <a:rPr lang="en-NZ" sz="2000" dirty="0" smtClean="0">
                <a:latin typeface="Gill Sans MT" panose="020B0502020104020203" pitchFamily="34" charset="0"/>
              </a:rPr>
              <a:t>The compulsions are a tool to </a:t>
            </a:r>
            <a:r>
              <a:rPr lang="en-NZ" sz="2000" b="1" i="1" dirty="0" smtClean="0">
                <a:latin typeface="Gill Sans MT" panose="020B0502020104020203" pitchFamily="34" charset="0"/>
              </a:rPr>
              <a:t>neutralise the anxiety</a:t>
            </a:r>
          </a:p>
          <a:p>
            <a:endParaRPr lang="en-NZ" dirty="0">
              <a:latin typeface="Eras Demi ITC" panose="020B0805030504020804" pitchFamily="34" charset="0"/>
            </a:endParaRPr>
          </a:p>
          <a:p>
            <a:r>
              <a:rPr lang="en-NZ" sz="2000" u="sng" dirty="0" smtClean="0">
                <a:latin typeface="Eras Demi ITC" panose="020B0805030504020804" pitchFamily="34" charset="0"/>
              </a:rPr>
              <a:t>Evidence:</a:t>
            </a:r>
          </a:p>
          <a:p>
            <a:r>
              <a:rPr lang="en-NZ" sz="2000" dirty="0" err="1" smtClean="0">
                <a:latin typeface="Gill Sans MT" panose="020B0502020104020203" pitchFamily="34" charset="0"/>
              </a:rPr>
              <a:t>Rachman</a:t>
            </a:r>
            <a:r>
              <a:rPr lang="en-NZ" sz="2000" dirty="0" smtClean="0">
                <a:latin typeface="Gill Sans MT" panose="020B0502020104020203" pitchFamily="34" charset="0"/>
              </a:rPr>
              <a:t> (2004)</a:t>
            </a:r>
          </a:p>
          <a:p>
            <a:pPr marL="285750" indent="-285750">
              <a:buFontTx/>
              <a:buChar char="-"/>
            </a:pPr>
            <a:r>
              <a:rPr lang="en-NZ" sz="2000" dirty="0" smtClean="0">
                <a:latin typeface="Gill Sans MT" panose="020B0502020104020203" pitchFamily="34" charset="0"/>
              </a:rPr>
              <a:t>Patient had fear of diseases</a:t>
            </a:r>
          </a:p>
          <a:p>
            <a:pPr marL="285750" indent="-285750">
              <a:buFontTx/>
              <a:buChar char="-"/>
            </a:pPr>
            <a:r>
              <a:rPr lang="en-NZ" sz="2000" dirty="0" smtClean="0">
                <a:latin typeface="Gill Sans MT" panose="020B0502020104020203" pitchFamily="34" charset="0"/>
              </a:rPr>
              <a:t>Had </a:t>
            </a:r>
            <a:r>
              <a:rPr lang="en-NZ" sz="2000" b="1" dirty="0" smtClean="0">
                <a:latin typeface="Gill Sans MT" panose="020B0502020104020203" pitchFamily="34" charset="0"/>
              </a:rPr>
              <a:t>catastrophizing thoughts </a:t>
            </a:r>
            <a:r>
              <a:rPr lang="en-NZ" sz="2000" dirty="0" smtClean="0">
                <a:latin typeface="Gill Sans MT" panose="020B0502020104020203" pitchFamily="34" charset="0"/>
              </a:rPr>
              <a:t>(e.g. all needles carry AIDS)</a:t>
            </a:r>
          </a:p>
          <a:p>
            <a:pPr marL="285750" indent="-285750">
              <a:buFontTx/>
              <a:buChar char="-"/>
            </a:pPr>
            <a:r>
              <a:rPr lang="en-NZ" sz="2000" b="1" dirty="0" smtClean="0">
                <a:latin typeface="Gill Sans MT" panose="020B0502020104020203" pitchFamily="34" charset="0"/>
              </a:rPr>
              <a:t>Misperceive blood as dark coloured spots</a:t>
            </a:r>
          </a:p>
          <a:p>
            <a:pPr marL="285750" indent="-285750">
              <a:buFontTx/>
              <a:buChar char="-"/>
            </a:pPr>
            <a:r>
              <a:rPr lang="en-NZ" sz="2000" dirty="0" smtClean="0">
                <a:latin typeface="Gill Sans MT" panose="020B0502020104020203" pitchFamily="34" charset="0"/>
              </a:rPr>
              <a:t>Focus and </a:t>
            </a:r>
            <a:r>
              <a:rPr lang="en-NZ" sz="2000" b="1" dirty="0" smtClean="0">
                <a:latin typeface="Gill Sans MT" panose="020B0502020104020203" pitchFamily="34" charset="0"/>
              </a:rPr>
              <a:t>recall memories of blood related objects</a:t>
            </a:r>
          </a:p>
          <a:p>
            <a:pPr marL="285750" indent="-285750">
              <a:buFontTx/>
              <a:buChar char="-"/>
            </a:pPr>
            <a:endParaRPr lang="en-NZ" sz="1900" dirty="0" smtClean="0">
              <a:latin typeface="Eras Demi ITC" panose="020B0805030504020804" pitchFamily="34" charset="0"/>
            </a:endParaRPr>
          </a:p>
          <a:p>
            <a:r>
              <a:rPr lang="en-NZ" sz="1900" dirty="0" smtClean="0">
                <a:latin typeface="Eras Demi ITC" panose="020B0805030504020804" pitchFamily="34" charset="0"/>
              </a:rPr>
              <a:t>Evaluation:</a:t>
            </a:r>
          </a:p>
          <a:p>
            <a:r>
              <a:rPr lang="en-NZ" sz="1900" dirty="0" smtClean="0">
                <a:latin typeface="Gill Sans MT" panose="020B0502020104020203" pitchFamily="34" charset="0"/>
              </a:rPr>
              <a:t>☺ ID/ Free will: Thoughts are malleable, and treatment can be catered specifically to each person</a:t>
            </a:r>
          </a:p>
          <a:p>
            <a:r>
              <a:rPr lang="en-NZ" sz="1900" dirty="0" smtClean="0">
                <a:latin typeface="Gill Sans MT" panose="020B0502020104020203" pitchFamily="34" charset="0"/>
              </a:rPr>
              <a:t>◊ Validity ?: Unobservable process</a:t>
            </a:r>
          </a:p>
          <a:p>
            <a:r>
              <a:rPr lang="en-NZ" sz="1900" dirty="0" smtClean="0">
                <a:latin typeface="Gill Sans MT" panose="020B0502020104020203" pitchFamily="34" charset="0"/>
              </a:rPr>
              <a:t>◊ Direction of causality</a:t>
            </a:r>
            <a:endParaRPr lang="en-NZ" sz="19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79000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79" r="47000" b="20081"/>
          <a:stretch/>
        </p:blipFill>
        <p:spPr bwMode="auto">
          <a:xfrm rot="10800000">
            <a:off x="386366" y="4383690"/>
            <a:ext cx="3876541" cy="126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979" r="47000" b="20081"/>
          <a:stretch/>
        </p:blipFill>
        <p:spPr bwMode="auto">
          <a:xfrm>
            <a:off x="0" y="5545923"/>
            <a:ext cx="3876541" cy="1262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180304" y="5134206"/>
            <a:ext cx="38121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Behavioural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304" y="128789"/>
            <a:ext cx="3812146" cy="41549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NZ" sz="2400" dirty="0" smtClean="0">
                <a:latin typeface="Eras Demi ITC" panose="020B0805030504020804" pitchFamily="34" charset="0"/>
              </a:rPr>
              <a:t>Mower’s 2 Process Theory: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CC: Anxiety thought associated with event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(e.g. I ate pasta from this plate and this lead to food poisoning)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OC: Compulsive behaviour created and maintained to escape anxiety ( e.g. constantly washing plates)</a:t>
            </a:r>
            <a:endParaRPr lang="en-NZ" sz="2400" dirty="0">
              <a:latin typeface="Gill Sans MT" panose="020B0502020104020203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82602" y="128789"/>
            <a:ext cx="7933385" cy="661719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NZ" sz="2800" dirty="0">
                <a:latin typeface="Gill Sans MT" panose="020B0502020104020203" pitchFamily="34" charset="0"/>
              </a:rPr>
              <a:t>Suggest that OCD is an extreme form of </a:t>
            </a:r>
            <a:r>
              <a:rPr lang="en-NZ" sz="2800" b="1" dirty="0">
                <a:latin typeface="Gill Sans MT" panose="020B0502020104020203" pitchFamily="34" charset="0"/>
              </a:rPr>
              <a:t>‘learned avoidance’ </a:t>
            </a:r>
            <a:r>
              <a:rPr lang="en-NZ" sz="2800" dirty="0">
                <a:latin typeface="Gill Sans MT" panose="020B0502020104020203" pitchFamily="34" charset="0"/>
              </a:rPr>
              <a:t>behaviour</a:t>
            </a:r>
            <a:r>
              <a:rPr lang="en-NZ" sz="2800" dirty="0" smtClean="0">
                <a:latin typeface="Gill Sans MT" panose="020B0502020104020203" pitchFamily="34" charset="0"/>
              </a:rPr>
              <a:t>:</a:t>
            </a:r>
          </a:p>
          <a:p>
            <a:pPr fontAlgn="base"/>
            <a:r>
              <a:rPr lang="en-NZ" sz="2800" dirty="0">
                <a:latin typeface="Gill Sans MT" panose="020B0502020104020203" pitchFamily="34" charset="0"/>
              </a:rPr>
              <a:t>☼</a:t>
            </a:r>
            <a:r>
              <a:rPr lang="en-NZ" sz="2800" dirty="0" smtClean="0">
                <a:latin typeface="Gill Sans MT" panose="020B0502020104020203" pitchFamily="34" charset="0"/>
              </a:rPr>
              <a:t>At </a:t>
            </a:r>
            <a:r>
              <a:rPr lang="en-NZ" sz="2800" dirty="0">
                <a:latin typeface="Gill Sans MT" panose="020B0502020104020203" pitchFamily="34" charset="0"/>
              </a:rPr>
              <a:t>first, an event is associated with an anxiety or fear</a:t>
            </a:r>
          </a:p>
          <a:p>
            <a:pPr fontAlgn="base"/>
            <a:r>
              <a:rPr lang="en-NZ" sz="2800" dirty="0" smtClean="0">
                <a:latin typeface="Gill Sans MT" panose="020B0502020104020203" pitchFamily="34" charset="0"/>
              </a:rPr>
              <a:t>☼As </a:t>
            </a:r>
            <a:r>
              <a:rPr lang="en-NZ" sz="2800" dirty="0">
                <a:latin typeface="Gill Sans MT" panose="020B0502020104020203" pitchFamily="34" charset="0"/>
              </a:rPr>
              <a:t>a result → avoidance behaviour initially alleviates the fear</a:t>
            </a:r>
          </a:p>
          <a:p>
            <a:pPr fontAlgn="base"/>
            <a:r>
              <a:rPr lang="en-NZ" sz="2800" dirty="0" smtClean="0">
                <a:latin typeface="Gill Sans MT" panose="020B0502020104020203" pitchFamily="34" charset="0"/>
              </a:rPr>
              <a:t>☼BUT </a:t>
            </a:r>
            <a:r>
              <a:rPr lang="en-NZ" sz="2800" dirty="0">
                <a:latin typeface="Gill Sans MT" panose="020B0502020104020203" pitchFamily="34" charset="0"/>
              </a:rPr>
              <a:t>consequently, it becomes a conditioned </a:t>
            </a:r>
            <a:r>
              <a:rPr lang="en-NZ" sz="2800" dirty="0" smtClean="0">
                <a:latin typeface="Gill Sans MT" panose="020B0502020104020203" pitchFamily="34" charset="0"/>
              </a:rPr>
              <a:t>response</a:t>
            </a:r>
          </a:p>
          <a:p>
            <a:pPr fontAlgn="base"/>
            <a:endParaRPr lang="en-NZ" sz="2800" b="1" dirty="0" smtClean="0"/>
          </a:p>
          <a:p>
            <a:pPr fontAlgn="base"/>
            <a:r>
              <a:rPr lang="en-NZ" sz="2800" b="1" dirty="0" smtClean="0"/>
              <a:t>Superstition </a:t>
            </a:r>
            <a:r>
              <a:rPr lang="en-NZ" sz="2800" b="1" dirty="0"/>
              <a:t>Hypothesis (Skinner, 1948) </a:t>
            </a:r>
            <a:r>
              <a:rPr lang="en-NZ" sz="2800" b="1" dirty="0" smtClean="0"/>
              <a:t>–:</a:t>
            </a:r>
          </a:p>
          <a:p>
            <a:pPr fontAlgn="base"/>
            <a:r>
              <a:rPr lang="en-NZ" sz="2400" dirty="0" smtClean="0">
                <a:latin typeface="Gill Sans MT" panose="020B0502020104020203" pitchFamily="34" charset="0"/>
              </a:rPr>
              <a:t>Pigeons were reduced to 75% of normal body weight. Started to believe that if they behaved in particular way, mechanism would drop food.</a:t>
            </a:r>
          </a:p>
          <a:p>
            <a:pPr fontAlgn="base"/>
            <a:endParaRPr lang="en-NZ" sz="2400" dirty="0" smtClean="0">
              <a:latin typeface="Gill Sans MT" panose="020B0502020104020203" pitchFamily="34" charset="0"/>
            </a:endParaRPr>
          </a:p>
          <a:p>
            <a:pPr fontAlgn="base"/>
            <a:r>
              <a:rPr lang="en-NZ" sz="2400" dirty="0" smtClean="0">
                <a:latin typeface="Gill Sans MT" panose="020B0502020104020203" pitchFamily="34" charset="0"/>
              </a:rPr>
              <a:t>In pursuit of food, one of the pigeons would constantly turn clockwise, while another had regular nodding movement</a:t>
            </a:r>
            <a:endParaRPr lang="en-NZ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696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3983" y="924186"/>
            <a:ext cx="4097623" cy="5271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7921383" y="154745"/>
            <a:ext cx="4050223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Psychodynamic</a:t>
            </a:r>
            <a:endParaRPr lang="en-US" sz="4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8813" y="154745"/>
            <a:ext cx="7512148" cy="28007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/>
            <a:r>
              <a:rPr lang="en-NZ" sz="3200" b="1" dirty="0">
                <a:latin typeface="Eras Demi ITC" panose="020B0805030504020804" pitchFamily="34" charset="0"/>
              </a:rPr>
              <a:t>Freud → </a:t>
            </a:r>
            <a:r>
              <a:rPr lang="en-NZ" sz="3200" dirty="0">
                <a:latin typeface="Eras Demi ITC" panose="020B0805030504020804" pitchFamily="34" charset="0"/>
              </a:rPr>
              <a:t>fixation in the anal stage</a:t>
            </a:r>
          </a:p>
          <a:p>
            <a:pPr fontAlgn="base"/>
            <a:r>
              <a:rPr lang="en-NZ" sz="2400" dirty="0" smtClean="0">
                <a:latin typeface="Gill Sans MT" panose="020B0502020104020203" pitchFamily="34" charset="0"/>
              </a:rPr>
              <a:t>Fixation at psychosexual stage: Anal retentive</a:t>
            </a:r>
          </a:p>
          <a:p>
            <a:pPr marL="285750" indent="-285750" fontAlgn="base">
              <a:buFontTx/>
              <a:buChar char="-"/>
            </a:pPr>
            <a:r>
              <a:rPr lang="en-NZ" sz="2400" dirty="0" smtClean="0">
                <a:latin typeface="Gill Sans MT" panose="020B0502020104020203" pitchFamily="34" charset="0"/>
              </a:rPr>
              <a:t>Concerned with maintaining hygiene, avoid anxiety from strict parents</a:t>
            </a:r>
          </a:p>
          <a:p>
            <a:pPr marL="285750" indent="-285750" fontAlgn="base">
              <a:buFontTx/>
              <a:buChar char="-"/>
            </a:pPr>
            <a:r>
              <a:rPr lang="en-NZ" sz="2400" dirty="0" smtClean="0">
                <a:latin typeface="Gill Sans MT" panose="020B0502020104020203" pitchFamily="34" charset="0"/>
              </a:rPr>
              <a:t>Become excessively neat and tidy</a:t>
            </a:r>
          </a:p>
          <a:p>
            <a:pPr fontAlgn="base"/>
            <a:r>
              <a:rPr lang="en-NZ" sz="2400" dirty="0" smtClean="0">
                <a:latin typeface="Gill Sans MT" panose="020B0502020104020203" pitchFamily="34" charset="0"/>
              </a:rPr>
              <a:t>Obsessions </a:t>
            </a:r>
            <a:r>
              <a:rPr lang="en-NZ" sz="2400" dirty="0">
                <a:latin typeface="Gill Sans MT" panose="020B0502020104020203" pitchFamily="34" charset="0"/>
              </a:rPr>
              <a:t>can be defence mechanisms which occupy the mind so as to displace more disturbing thoughts</a:t>
            </a:r>
            <a:r>
              <a:rPr lang="en-NZ" sz="2400" dirty="0" smtClean="0">
                <a:latin typeface="Gill Sans MT" panose="020B0502020104020203" pitchFamily="34" charset="0"/>
              </a:rPr>
              <a:t>.</a:t>
            </a:r>
            <a:endParaRPr lang="en-NZ" sz="2400" dirty="0">
              <a:latin typeface="Gill Sans MT" panose="020B0502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8813" y="2955512"/>
            <a:ext cx="7512148" cy="384720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NZ" sz="2200" dirty="0" err="1" smtClean="0">
                <a:latin typeface="Eras Demi ITC" panose="020B0805030504020804" pitchFamily="34" charset="0"/>
              </a:rPr>
              <a:t>Ratman</a:t>
            </a:r>
            <a:r>
              <a:rPr lang="en-NZ" sz="2200" dirty="0" smtClean="0">
                <a:latin typeface="Eras Demi ITC" panose="020B0805030504020804" pitchFamily="34" charset="0"/>
              </a:rPr>
              <a:t> (Freud 1907</a:t>
            </a:r>
            <a:r>
              <a:rPr lang="en-NZ" sz="2200" dirty="0" smtClean="0"/>
              <a:t>)</a:t>
            </a:r>
          </a:p>
          <a:p>
            <a:r>
              <a:rPr lang="en-NZ" sz="2200" b="1" dirty="0" smtClean="0"/>
              <a:t>Obsession</a:t>
            </a:r>
            <a:r>
              <a:rPr lang="en-NZ" sz="2200" dirty="0" smtClean="0"/>
              <a:t>: thought of father’s death by rats boring through his anus</a:t>
            </a:r>
          </a:p>
          <a:p>
            <a:r>
              <a:rPr lang="en-NZ" sz="2200" b="1" dirty="0" smtClean="0"/>
              <a:t>Compulsion: </a:t>
            </a:r>
            <a:r>
              <a:rPr lang="en-NZ" sz="2200" dirty="0" smtClean="0"/>
              <a:t>irrational actions </a:t>
            </a:r>
          </a:p>
          <a:p>
            <a:r>
              <a:rPr lang="en-NZ" sz="2200" dirty="0" smtClean="0"/>
              <a:t>(e.g. urge to repay lieutenant for his bifocals even though he declined payment)</a:t>
            </a:r>
          </a:p>
          <a:p>
            <a:r>
              <a:rPr lang="en-NZ" sz="2200" b="1" dirty="0" smtClean="0"/>
              <a:t>DISPLACEMENT</a:t>
            </a:r>
            <a:r>
              <a:rPr lang="en-NZ" sz="2200" dirty="0" smtClean="0"/>
              <a:t>: fear of punishment displaced on father</a:t>
            </a:r>
          </a:p>
          <a:p>
            <a:endParaRPr lang="en-NZ" sz="2200" i="1" dirty="0" smtClean="0"/>
          </a:p>
          <a:p>
            <a:r>
              <a:rPr lang="en-NZ" sz="2200" i="1" dirty="0" smtClean="0"/>
              <a:t>Childhood history where he indulged in sexual foreplay with his governess, stimulating fear  of punishment from father</a:t>
            </a:r>
          </a:p>
          <a:p>
            <a:endParaRPr lang="en-NZ" sz="2400" i="1" dirty="0"/>
          </a:p>
        </p:txBody>
      </p:sp>
    </p:spTree>
    <p:extLst>
      <p:ext uri="{BB962C8B-B14F-4D97-AF65-F5344CB8AC3E}">
        <p14:creationId xmlns:p14="http://schemas.microsoft.com/office/powerpoint/2010/main" val="7944890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black and white background tumbl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71667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224632" y="139729"/>
            <a:ext cx="326415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Bernard MT Condensed" panose="02050806060905020404" pitchFamily="18" charset="0"/>
              </a:rPr>
              <a:t>Rappaport 1991</a:t>
            </a:r>
            <a:endParaRPr 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tx1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Bernard MT Condensed" panose="020508060609050204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2683" y="253218"/>
            <a:ext cx="7934179" cy="63709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NZ" sz="2400" smtClean="0">
                <a:latin typeface="Arial Black" panose="020B0A04020102020204" pitchFamily="34" charset="0"/>
              </a:rPr>
              <a:t>►</a:t>
            </a:r>
            <a:r>
              <a:rPr lang="en-NZ" sz="2400" smtClean="0">
                <a:latin typeface="Gill Sans MT" panose="020B0502020104020203" pitchFamily="34" charset="0"/>
              </a:rPr>
              <a:t>Charles </a:t>
            </a:r>
            <a:r>
              <a:rPr lang="en-NZ" sz="2400" dirty="0" smtClean="0">
                <a:latin typeface="Gill Sans MT" panose="020B0502020104020203" pitchFamily="34" charset="0"/>
              </a:rPr>
              <a:t>took 3+ hours to shower and 2 hours to get dressed. This interfered with his daily functioning, to the point that he had to leave school.</a:t>
            </a:r>
          </a:p>
          <a:p>
            <a:endParaRPr lang="en-NZ" sz="2400" dirty="0">
              <a:latin typeface="Gill Sans MT" panose="020B0502020104020203" pitchFamily="34" charset="0"/>
            </a:endParaRPr>
          </a:p>
          <a:p>
            <a:r>
              <a:rPr lang="en-NZ" sz="2400" b="1" dirty="0" smtClean="0">
                <a:latin typeface="Gill Sans MT" panose="020B0502020104020203" pitchFamily="34" charset="0"/>
              </a:rPr>
              <a:t>Obsession: </a:t>
            </a:r>
            <a:r>
              <a:rPr lang="en-NZ" sz="2400" b="1" dirty="0" smtClean="0">
                <a:latin typeface="Algerian" panose="04020705040A02060702" pitchFamily="82" charset="0"/>
              </a:rPr>
              <a:t>“something sticky”</a:t>
            </a:r>
          </a:p>
          <a:p>
            <a:r>
              <a:rPr lang="en-NZ" sz="2400" b="1" dirty="0">
                <a:latin typeface="Algerian" panose="04020705040A02060702" pitchFamily="82" charset="0"/>
              </a:rPr>
              <a:t> </a:t>
            </a:r>
            <a:r>
              <a:rPr lang="en-NZ" sz="2400" b="1" dirty="0" smtClean="0">
                <a:latin typeface="Algerian" panose="04020705040A02060702" pitchFamily="82" charset="0"/>
              </a:rPr>
              <a:t>                    “I have to”</a:t>
            </a:r>
          </a:p>
          <a:p>
            <a:r>
              <a:rPr lang="en-NZ" sz="2400" b="1" dirty="0">
                <a:latin typeface="Algerian" panose="04020705040A02060702" pitchFamily="82" charset="0"/>
              </a:rPr>
              <a:t> </a:t>
            </a:r>
            <a:r>
              <a:rPr lang="en-NZ" sz="2400" b="1" dirty="0" smtClean="0">
                <a:latin typeface="Algerian" panose="04020705040A02060702" pitchFamily="82" charset="0"/>
              </a:rPr>
              <a:t>                    “sickness”</a:t>
            </a:r>
          </a:p>
          <a:p>
            <a:r>
              <a:rPr lang="en-NZ" sz="2400" b="1" dirty="0">
                <a:latin typeface="Algerian" panose="04020705040A02060702" pitchFamily="82" charset="0"/>
              </a:rPr>
              <a:t> </a:t>
            </a:r>
            <a:r>
              <a:rPr lang="en-NZ" sz="2400" b="1" dirty="0" smtClean="0">
                <a:latin typeface="Algerian" panose="04020705040A02060702" pitchFamily="82" charset="0"/>
              </a:rPr>
              <a:t>                    “bad luck”</a:t>
            </a:r>
          </a:p>
          <a:p>
            <a:r>
              <a:rPr lang="en-NZ" sz="2400" b="1" dirty="0" smtClean="0">
                <a:latin typeface="Gill Sans MT" panose="020B0502020104020203" pitchFamily="34" charset="0"/>
              </a:rPr>
              <a:t>Compulsion: 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Continuously washing hands, cleansing self in shower</a:t>
            </a:r>
          </a:p>
          <a:p>
            <a:endParaRPr lang="en-NZ" sz="2400" dirty="0">
              <a:latin typeface="Gill Sans MT" panose="020B0502020104020203" pitchFamily="34" charset="0"/>
            </a:endParaRPr>
          </a:p>
          <a:p>
            <a:r>
              <a:rPr lang="en-NZ" sz="2400" dirty="0" smtClean="0">
                <a:latin typeface="Arial Black" panose="020B0A04020102020204" pitchFamily="34" charset="0"/>
              </a:rPr>
              <a:t>►</a:t>
            </a:r>
            <a:r>
              <a:rPr lang="en-NZ" sz="2400" dirty="0" smtClean="0">
                <a:latin typeface="Gill Sans MT" panose="020B0502020104020203" pitchFamily="34" charset="0"/>
              </a:rPr>
              <a:t>Had (+) reinforcement because mum encourages OCD by cleaning with rubbing alcohol, scouring room and keep people away from the house which reduces his anxiety</a:t>
            </a:r>
          </a:p>
          <a:p>
            <a:endParaRPr lang="en-NZ" sz="2400" dirty="0">
              <a:latin typeface="Gill Sans MT" panose="020B0502020104020203" pitchFamily="34" charset="0"/>
            </a:endParaRPr>
          </a:p>
          <a:p>
            <a:r>
              <a:rPr lang="en-NZ" sz="2400" dirty="0" smtClean="0">
                <a:latin typeface="Arial Black" panose="020B0A04020102020204" pitchFamily="34" charset="0"/>
              </a:rPr>
              <a:t>►</a:t>
            </a:r>
            <a:r>
              <a:rPr lang="en-NZ" sz="2400" dirty="0" smtClean="0">
                <a:latin typeface="Gill Sans MT" panose="020B0502020104020203" pitchFamily="34" charset="0"/>
              </a:rPr>
              <a:t>Used </a:t>
            </a:r>
            <a:r>
              <a:rPr lang="en-NZ" sz="2400" dirty="0" err="1" smtClean="0">
                <a:latin typeface="Gill Sans MT" panose="020B0502020104020203" pitchFamily="34" charset="0"/>
              </a:rPr>
              <a:t>Anafranil</a:t>
            </a:r>
            <a:r>
              <a:rPr lang="en-NZ" sz="2400" dirty="0" smtClean="0">
                <a:latin typeface="Gill Sans MT" panose="020B0502020104020203" pitchFamily="34" charset="0"/>
              </a:rPr>
              <a:t> (SSRI), but only effective for 1 year</a:t>
            </a:r>
          </a:p>
          <a:p>
            <a:endParaRPr lang="en-NZ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669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176" y="2844036"/>
            <a:ext cx="2991845" cy="386914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en-NZ" i="1" dirty="0" smtClean="0"/>
              <a:t>“I don’t worry unduly about contamination if I touch an animal”</a:t>
            </a:r>
          </a:p>
          <a:p>
            <a:r>
              <a:rPr lang="en-NZ" i="1" dirty="0" smtClean="0"/>
              <a:t>“I am more concerned than most people about honesty”</a:t>
            </a:r>
          </a:p>
          <a:p>
            <a:r>
              <a:rPr lang="en-NZ" i="1" dirty="0" smtClean="0"/>
              <a:t>“I have a very strict conscience”</a:t>
            </a:r>
            <a:endParaRPr lang="en-NZ" i="1" dirty="0"/>
          </a:p>
        </p:txBody>
      </p:sp>
      <p:pic>
        <p:nvPicPr>
          <p:cNvPr id="1030" name="Picture 6" descr="Image result for black and white animal doodl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077" t="17209" r="52210" b="46389"/>
          <a:stretch/>
        </p:blipFill>
        <p:spPr bwMode="auto">
          <a:xfrm>
            <a:off x="373176" y="139664"/>
            <a:ext cx="2831060" cy="2701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64774" y="0"/>
            <a:ext cx="9019465" cy="1325563"/>
          </a:xfrm>
          <a:ln>
            <a:solidFill>
              <a:schemeClr val="bg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NZ" sz="2800" dirty="0" smtClean="0">
                <a:latin typeface="Arial Rounded MT Bold" panose="020F0704030504030204" pitchFamily="34" charset="0"/>
              </a:rPr>
              <a:t>MOCI</a:t>
            </a:r>
            <a:br>
              <a:rPr lang="en-NZ" sz="2800" dirty="0" smtClean="0">
                <a:latin typeface="Arial Rounded MT Bold" panose="020F0704030504030204" pitchFamily="34" charset="0"/>
              </a:rPr>
            </a:br>
            <a:r>
              <a:rPr lang="en-NZ" sz="2800" dirty="0" smtClean="0">
                <a:latin typeface="Arial Rounded MT Bold" panose="020F0704030504030204" pitchFamily="34" charset="0"/>
              </a:rPr>
              <a:t>(</a:t>
            </a:r>
            <a:r>
              <a:rPr lang="en-NZ" sz="2800" dirty="0" err="1" smtClean="0">
                <a:latin typeface="Arial Rounded MT Bold" panose="020F0704030504030204" pitchFamily="34" charset="0"/>
              </a:rPr>
              <a:t>Maudsley</a:t>
            </a:r>
            <a:r>
              <a:rPr lang="en-NZ" sz="2800" dirty="0" smtClean="0">
                <a:latin typeface="Arial Rounded MT Bold" panose="020F0704030504030204" pitchFamily="34" charset="0"/>
              </a:rPr>
              <a:t> Obsessional Compulsive Inventory</a:t>
            </a:r>
            <a:r>
              <a:rPr lang="en-NZ" sz="2400" dirty="0" smtClean="0">
                <a:latin typeface="Eras Demi ITC" panose="020B0805030504020804" pitchFamily="34" charset="0"/>
              </a:rPr>
              <a:t>)</a:t>
            </a:r>
            <a:endParaRPr lang="en-NZ" sz="2400" dirty="0">
              <a:latin typeface="Eras Demi ITC" panose="020B08050305040208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581684" y="1325563"/>
            <a:ext cx="850255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800" b="1" dirty="0" smtClean="0">
                <a:latin typeface="Eras Demi ITC" panose="020B0805030504020804" pitchFamily="34" charset="0"/>
              </a:rPr>
              <a:t>Evaluation:</a:t>
            </a:r>
          </a:p>
          <a:p>
            <a:r>
              <a:rPr lang="en-NZ" sz="2800" dirty="0" smtClean="0">
                <a:latin typeface="Gill Sans MT" panose="020B0502020104020203" pitchFamily="34" charset="0"/>
              </a:rPr>
              <a:t>(+) 30 questions (T/F) = easy to carry out and more </a:t>
            </a:r>
            <a:r>
              <a:rPr lang="en-NZ" sz="2800" b="1" i="1" dirty="0" smtClean="0">
                <a:latin typeface="Gill Sans MT" panose="020B0502020104020203" pitchFamily="34" charset="0"/>
              </a:rPr>
              <a:t>objective</a:t>
            </a:r>
            <a:r>
              <a:rPr lang="en-NZ" sz="2800" dirty="0" smtClean="0">
                <a:latin typeface="Gill Sans MT" panose="020B0502020104020203" pitchFamily="34" charset="0"/>
              </a:rPr>
              <a:t> since it is </a:t>
            </a:r>
            <a:r>
              <a:rPr lang="en-NZ" sz="2800" b="1" i="1" dirty="0" smtClean="0">
                <a:latin typeface="Gill Sans MT" panose="020B0502020104020203" pitchFamily="34" charset="0"/>
              </a:rPr>
              <a:t>quantitative data for statistical analysis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(+) </a:t>
            </a:r>
            <a:r>
              <a:rPr lang="en-US" sz="2800" b="1" i="1" dirty="0" smtClean="0">
                <a:latin typeface="Gill Sans MT" panose="020B0502020104020203" pitchFamily="34" charset="0"/>
              </a:rPr>
              <a:t>Sensitive to change </a:t>
            </a:r>
            <a:r>
              <a:rPr lang="en-US" sz="2800" dirty="0" smtClean="0">
                <a:latin typeface="Gill Sans MT" panose="020B0502020104020203" pitchFamily="34" charset="0"/>
              </a:rPr>
              <a:t>so can </a:t>
            </a:r>
            <a:r>
              <a:rPr lang="en-US" sz="2800" b="1" i="1" dirty="0" smtClean="0">
                <a:latin typeface="Gill Sans MT" panose="020B0502020104020203" pitchFamily="34" charset="0"/>
              </a:rPr>
              <a:t>measure pre/post treatment responses, </a:t>
            </a:r>
            <a:r>
              <a:rPr lang="en-US" sz="2800" dirty="0" smtClean="0">
                <a:latin typeface="Gill Sans MT" panose="020B0502020104020203" pitchFamily="34" charset="0"/>
              </a:rPr>
              <a:t>also no need for trained psychologist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(-) </a:t>
            </a:r>
            <a:r>
              <a:rPr lang="en-US" sz="2800" b="1" i="1" dirty="0" smtClean="0">
                <a:latin typeface="Gill Sans MT" panose="020B0502020104020203" pitchFamily="34" charset="0"/>
              </a:rPr>
              <a:t>Reductionist</a:t>
            </a:r>
            <a:r>
              <a:rPr lang="en-US" sz="2800" dirty="0" smtClean="0">
                <a:latin typeface="Gill Sans MT" panose="020B0502020104020203" pitchFamily="34" charset="0"/>
              </a:rPr>
              <a:t> categories limited to washing, checking, slowness doubting, excludes other categories like hoarding or covert rituals</a:t>
            </a:r>
          </a:p>
          <a:p>
            <a:r>
              <a:rPr lang="en-US" sz="2800" dirty="0" smtClean="0">
                <a:latin typeface="Gill Sans MT" panose="020B0502020104020203" pitchFamily="34" charset="0"/>
              </a:rPr>
              <a:t>(-) Some answers may be common among the clinically normal public so </a:t>
            </a:r>
            <a:r>
              <a:rPr lang="en-US" sz="2800" b="1" i="1" dirty="0" smtClean="0">
                <a:latin typeface="Gill Sans MT" panose="020B0502020104020203" pitchFamily="34" charset="0"/>
              </a:rPr>
              <a:t>not valid</a:t>
            </a:r>
            <a:endParaRPr lang="en-NZ" sz="2800" b="1" i="1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1489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black and white background tumbl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648"/>
            <a:ext cx="12192000" cy="6844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23" y="13648"/>
            <a:ext cx="3351663" cy="1173778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Eras Demi ITC" panose="020B0805030504020804" pitchFamily="34" charset="0"/>
              </a:rPr>
              <a:t>Yale – Brown Test</a:t>
            </a:r>
            <a:endParaRPr lang="en-NZ" sz="2800" dirty="0">
              <a:latin typeface="Eras Demi ITC" panose="020B08050305040208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338" y="844572"/>
            <a:ext cx="3504632" cy="5680645"/>
          </a:xfr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0" indent="0">
              <a:buNone/>
            </a:pPr>
            <a:r>
              <a:rPr lang="en-US" dirty="0" smtClean="0"/>
              <a:t>Categories such as :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► time occupied by obsessive thoughts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►obsession free interval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► degree of control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► distress</a:t>
            </a:r>
          </a:p>
          <a:p>
            <a:pPr marL="0" indent="0">
              <a:buNone/>
            </a:pPr>
            <a:r>
              <a:rPr lang="en-US" dirty="0" smtClean="0">
                <a:latin typeface="Arial Black" panose="020B0A04020102020204" pitchFamily="34" charset="0"/>
              </a:rPr>
              <a:t>○</a:t>
            </a:r>
            <a:r>
              <a:rPr lang="en-US" dirty="0" err="1" smtClean="0">
                <a:latin typeface="Gill Sans MT" panose="020B0502020104020203" pitchFamily="34" charset="0"/>
              </a:rPr>
              <a:t>Categorised</a:t>
            </a:r>
            <a:r>
              <a:rPr lang="en-US" dirty="0" smtClean="0">
                <a:latin typeface="Gill Sans MT" panose="020B0502020104020203" pitchFamily="34" charset="0"/>
              </a:rPr>
              <a:t> into current/past</a:t>
            </a:r>
          </a:p>
          <a:p>
            <a:pPr marL="0" indent="0">
              <a:buNone/>
            </a:pPr>
            <a:r>
              <a:rPr lang="en-US" dirty="0" smtClean="0">
                <a:latin typeface="Gill Sans MT" panose="020B0502020104020203" pitchFamily="34" charset="0"/>
              </a:rPr>
              <a:t>○ Open- ended q for listing avoidance symptoms</a:t>
            </a:r>
          </a:p>
          <a:p>
            <a:pPr marL="0" indent="0">
              <a:buNone/>
            </a:pPr>
            <a:endParaRPr lang="en-NZ" dirty="0"/>
          </a:p>
        </p:txBody>
      </p:sp>
      <p:sp>
        <p:nvSpPr>
          <p:cNvPr id="5" name="TextBox 4"/>
          <p:cNvSpPr txBox="1"/>
          <p:nvPr/>
        </p:nvSpPr>
        <p:spPr>
          <a:xfrm>
            <a:off x="3772895" y="259308"/>
            <a:ext cx="825718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Eras Demi ITC" panose="020B0805030504020804" pitchFamily="34" charset="0"/>
              </a:rPr>
              <a:t>Evaluation:</a:t>
            </a: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(+) Psychometric tests are reliable, </a:t>
            </a:r>
            <a:r>
              <a:rPr lang="en-US" sz="2800" dirty="0" err="1" smtClean="0">
                <a:latin typeface="Gill Sans MT" panose="020B0502020104020203" pitchFamily="34" charset="0"/>
              </a:rPr>
              <a:t>standardised</a:t>
            </a:r>
            <a:r>
              <a:rPr lang="en-US" sz="2800" dirty="0" smtClean="0">
                <a:latin typeface="Gill Sans MT" panose="020B0502020104020203" pitchFamily="34" charset="0"/>
              </a:rPr>
              <a:t> questions and answers</a:t>
            </a:r>
          </a:p>
          <a:p>
            <a:pPr algn="ctr"/>
            <a:endParaRPr lang="en-US" sz="2800" dirty="0" smtClean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(+) Prevents demand characteristics because limited connection with experimenter, less pressure exerted on being socially likeable (reverse could be true as well)</a:t>
            </a:r>
          </a:p>
          <a:p>
            <a:pPr algn="ctr"/>
            <a:endParaRPr 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(-) Ethnocentric biases, individual differences may cause various interpretations of questions. Disadvantage to </a:t>
            </a:r>
            <a:r>
              <a:rPr lang="en-US" sz="2800" dirty="0" err="1" smtClean="0">
                <a:latin typeface="Gill Sans MT" panose="020B0502020104020203" pitchFamily="34" charset="0"/>
              </a:rPr>
              <a:t>ppl</a:t>
            </a:r>
            <a:r>
              <a:rPr lang="en-US" sz="2800" dirty="0" smtClean="0">
                <a:latin typeface="Gill Sans MT" panose="020B0502020104020203" pitchFamily="34" charset="0"/>
              </a:rPr>
              <a:t> who have cultural difference</a:t>
            </a:r>
          </a:p>
          <a:p>
            <a:pPr algn="ctr"/>
            <a:endParaRPr lang="en-US" sz="2800" dirty="0">
              <a:latin typeface="Gill Sans MT" panose="020B0502020104020203" pitchFamily="34" charset="0"/>
            </a:endParaRPr>
          </a:p>
          <a:p>
            <a:pPr algn="ctr"/>
            <a:r>
              <a:rPr lang="en-US" sz="2800" dirty="0" smtClean="0">
                <a:latin typeface="Gill Sans MT" panose="020B0502020104020203" pitchFamily="34" charset="0"/>
              </a:rPr>
              <a:t>(-)Must hire experience psychologist to prevent experimenter bias = costly</a:t>
            </a:r>
          </a:p>
        </p:txBody>
      </p:sp>
    </p:spTree>
    <p:extLst>
      <p:ext uri="{BB962C8B-B14F-4D97-AF65-F5344CB8AC3E}">
        <p14:creationId xmlns:p14="http://schemas.microsoft.com/office/powerpoint/2010/main" val="17278854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black and white background tumbl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422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125" y="0"/>
            <a:ext cx="6531591" cy="1325563"/>
          </a:xfrm>
        </p:spPr>
        <p:txBody>
          <a:bodyPr/>
          <a:lstStyle/>
          <a:p>
            <a:r>
              <a:rPr lang="en-NZ" dirty="0" smtClean="0">
                <a:latin typeface="Eras Demi ITC" panose="020B0805030504020804" pitchFamily="34" charset="0"/>
              </a:rPr>
              <a:t>Anti-Depressant Drugs</a:t>
            </a:r>
            <a:endParaRPr lang="en-NZ" dirty="0">
              <a:latin typeface="Eras Demi ITC" panose="020B08050305040208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0125" y="970722"/>
            <a:ext cx="1204187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sz="2400" dirty="0" smtClean="0">
                <a:latin typeface="Gill Sans MT" panose="020B0502020104020203" pitchFamily="34" charset="0"/>
              </a:rPr>
              <a:t>► Paroxetine is an SSRI which boosts normal functioning within the OCF of the brain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► Increase in serotonin levels increases the ability to regulate mood</a:t>
            </a:r>
          </a:p>
          <a:p>
            <a:endParaRPr lang="en-NZ" sz="2400" dirty="0" smtClean="0">
              <a:latin typeface="Eras Demi ITC" panose="020B0805030504020804" pitchFamily="34" charset="0"/>
            </a:endParaRPr>
          </a:p>
          <a:p>
            <a:r>
              <a:rPr lang="en-NZ" sz="2400" dirty="0" smtClean="0">
                <a:latin typeface="Eras Demi ITC" panose="020B0805030504020804" pitchFamily="34" charset="0"/>
              </a:rPr>
              <a:t>Evaluation: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◊ It reduces obsessions and compulsions in 50% - 80% of cases (Julien 2005), allowing OCD patient to adopt a normal life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◊ Prevents the need to resort to neurosurgery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● People who stop drug usage, relapse to a high intensity</a:t>
            </a:r>
          </a:p>
          <a:p>
            <a:r>
              <a:rPr lang="en-NZ" sz="2400" dirty="0" smtClean="0">
                <a:latin typeface="Gill Sans MT" panose="020B0502020104020203" pitchFamily="34" charset="0"/>
              </a:rPr>
              <a:t>●Treatment aetiology fallacy – treating symptoms, not cause</a:t>
            </a:r>
            <a:endParaRPr lang="en-NZ" sz="2400" dirty="0"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062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972</Words>
  <Application>Microsoft Office PowerPoint</Application>
  <PresentationFormat>Widescreen</PresentationFormat>
  <Paragraphs>141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2" baseType="lpstr">
      <vt:lpstr>Algerian</vt:lpstr>
      <vt:lpstr>Arial</vt:lpstr>
      <vt:lpstr>Arial Black</vt:lpstr>
      <vt:lpstr>Arial Rounded MT Bold</vt:lpstr>
      <vt:lpstr>Bernard MT Condensed</vt:lpstr>
      <vt:lpstr>Calibri</vt:lpstr>
      <vt:lpstr>Calibri Light</vt:lpstr>
      <vt:lpstr>Eras Demi ITC</vt:lpstr>
      <vt:lpstr>Gill Sans MT</vt:lpstr>
      <vt:lpstr>Magneto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MOCI (Maudsley Obsessional Compulsive Inventory)</vt:lpstr>
      <vt:lpstr>Yale – Brown Test</vt:lpstr>
      <vt:lpstr>Anti-Depressant Drugs</vt:lpstr>
      <vt:lpstr>CBT</vt:lpstr>
      <vt:lpstr>Psychoanalytic Therapy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Ida</dc:creator>
  <cp:lastModifiedBy>Ida</cp:lastModifiedBy>
  <cp:revision>32</cp:revision>
  <dcterms:created xsi:type="dcterms:W3CDTF">2017-05-30T09:13:01Z</dcterms:created>
  <dcterms:modified xsi:type="dcterms:W3CDTF">2017-07-28T05:06:12Z</dcterms:modified>
</cp:coreProperties>
</file>