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105650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3588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891" y="0"/>
            <a:ext cx="3079115" cy="513588"/>
          </a:xfrm>
          <a:prstGeom prst="rect">
            <a:avLst/>
          </a:prstGeom>
        </p:spPr>
        <p:txBody>
          <a:bodyPr vert="horz" lIns="99094" tIns="49547" rIns="99094" bIns="49547" rtlCol="0"/>
          <a:lstStyle>
            <a:lvl1pPr algn="r">
              <a:defRPr sz="1300"/>
            </a:lvl1pPr>
          </a:lstStyle>
          <a:p>
            <a:fld id="{02B85D68-0983-4DC2-8EE3-21CDC54D338B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94" tIns="49547" rIns="99094" bIns="49547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5" y="4926171"/>
            <a:ext cx="5684520" cy="4030504"/>
          </a:xfrm>
          <a:prstGeom prst="rect">
            <a:avLst/>
          </a:prstGeom>
        </p:spPr>
        <p:txBody>
          <a:bodyPr vert="horz" lIns="99094" tIns="49547" rIns="99094" bIns="495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614"/>
            <a:ext cx="3079115" cy="513587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891" y="9722614"/>
            <a:ext cx="3079115" cy="513587"/>
          </a:xfrm>
          <a:prstGeom prst="rect">
            <a:avLst/>
          </a:prstGeom>
        </p:spPr>
        <p:txBody>
          <a:bodyPr vert="horz" lIns="99094" tIns="49547" rIns="99094" bIns="49547" rtlCol="0" anchor="b"/>
          <a:lstStyle>
            <a:lvl1pPr algn="r">
              <a:defRPr sz="1300"/>
            </a:lvl1pPr>
          </a:lstStyle>
          <a:p>
            <a:fld id="{AB331D85-CCAE-40FC-BFA3-A74DE0539C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055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31D85-CCAE-40FC-BFA3-A74DE0539CB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444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883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92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97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7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752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70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8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00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86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512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54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3A3C-04F9-4013-B3EB-DB52BC9438B7}" type="datetimeFigureOut">
              <a:rPr lang="en-NZ" smtClean="0"/>
              <a:t>23/05/2017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7F78-4942-455F-821C-DE94B20DE6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95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and white background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54868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NZ" sz="8000" i="1" dirty="0" smtClean="0">
                <a:latin typeface="Imprint MT Shadow" panose="04020605060303030202" pitchFamily="82" charset="0"/>
              </a:rPr>
              <a:t>Phobias: </a:t>
            </a:r>
            <a:br>
              <a:rPr lang="en-NZ" sz="8000" i="1" dirty="0" smtClean="0">
                <a:latin typeface="Imprint MT Shadow" panose="04020605060303030202" pitchFamily="82" charset="0"/>
              </a:rPr>
            </a:br>
            <a:r>
              <a:rPr lang="en-NZ" sz="4900" b="1" dirty="0" smtClean="0">
                <a:latin typeface="Bookman Old Style" panose="02050604050505020204" pitchFamily="18" charset="0"/>
              </a:rPr>
              <a:t>persistent &amp; </a:t>
            </a:r>
            <a:r>
              <a:rPr lang="en-NZ" sz="4900" b="1" dirty="0">
                <a:latin typeface="Bookman Old Style" panose="02050604050505020204" pitchFamily="18" charset="0"/>
              </a:rPr>
              <a:t>i</a:t>
            </a:r>
            <a:r>
              <a:rPr lang="en-NZ" sz="4900" b="1" dirty="0" smtClean="0">
                <a:latin typeface="Bookman Old Style" panose="02050604050505020204" pitchFamily="18" charset="0"/>
              </a:rPr>
              <a:t>rrational fear </a:t>
            </a:r>
            <a:r>
              <a:rPr lang="en-NZ" sz="4900" dirty="0" smtClean="0">
                <a:latin typeface="Bookman Old Style" panose="02050604050505020204" pitchFamily="18" charset="0"/>
              </a:rPr>
              <a:t>of specific object which leads </a:t>
            </a:r>
            <a:r>
              <a:rPr lang="en-NZ" sz="4900" b="1" dirty="0" smtClean="0">
                <a:latin typeface="Bookman Old Style" panose="02050604050505020204" pitchFamily="18" charset="0"/>
              </a:rPr>
              <a:t>to avoidance </a:t>
            </a:r>
            <a:r>
              <a:rPr lang="en-NZ" sz="4900" dirty="0" smtClean="0">
                <a:latin typeface="Bookman Old Style" panose="02050604050505020204" pitchFamily="18" charset="0"/>
              </a:rPr>
              <a:t>and </a:t>
            </a:r>
            <a:r>
              <a:rPr lang="en-NZ" sz="4900" b="1" dirty="0" smtClean="0">
                <a:latin typeface="Bookman Old Style" panose="02050604050505020204" pitchFamily="18" charset="0"/>
              </a:rPr>
              <a:t>interference in daily life</a:t>
            </a:r>
            <a:endParaRPr lang="en-NZ" sz="49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9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2461" y="1616460"/>
            <a:ext cx="6272012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dirty="0" smtClean="0">
                <a:latin typeface="Eras Demi ITC" panose="020B0805030504020804" pitchFamily="34" charset="0"/>
              </a:rPr>
              <a:t>Evaluation:</a:t>
            </a:r>
          </a:p>
          <a:p>
            <a:r>
              <a:rPr lang="en-NZ" sz="3200" dirty="0" smtClean="0">
                <a:latin typeface="Gill Sans MT" panose="020B0502020104020203" pitchFamily="34" charset="0"/>
              </a:rPr>
              <a:t>◊ Coping strategy:</a:t>
            </a:r>
          </a:p>
          <a:p>
            <a:pPr marL="342900" indent="-342900">
              <a:buFontTx/>
              <a:buChar char="-"/>
            </a:pPr>
            <a:r>
              <a:rPr lang="en-NZ" sz="3200" dirty="0" smtClean="0">
                <a:latin typeface="Gill Sans MT" panose="020B0502020104020203" pitchFamily="34" charset="0"/>
              </a:rPr>
              <a:t>Prevents relapse</a:t>
            </a:r>
          </a:p>
          <a:p>
            <a:pPr marL="342900" indent="-342900">
              <a:buFontTx/>
              <a:buChar char="-"/>
            </a:pPr>
            <a:r>
              <a:rPr lang="en-NZ" sz="3200" dirty="0" smtClean="0">
                <a:latin typeface="Gill Sans MT" panose="020B0502020104020203" pitchFamily="34" charset="0"/>
              </a:rPr>
              <a:t>Free will to empower so confidence to prevent fainting</a:t>
            </a:r>
          </a:p>
          <a:p>
            <a:r>
              <a:rPr lang="en-NZ" sz="3200" dirty="0" smtClean="0">
                <a:latin typeface="Gill Sans MT" panose="020B0502020104020203" pitchFamily="34" charset="0"/>
              </a:rPr>
              <a:t>◊ Post treatment follow up showed improvement</a:t>
            </a:r>
          </a:p>
          <a:p>
            <a:r>
              <a:rPr lang="en-NZ" sz="3200" dirty="0" smtClean="0">
                <a:latin typeface="Gill Sans MT" panose="020B0502020104020203" pitchFamily="34" charset="0"/>
              </a:rPr>
              <a:t>◊ Might be too reductionist, only deals with fainting and not anxiety</a:t>
            </a:r>
          </a:p>
          <a:p>
            <a:r>
              <a:rPr lang="en-NZ" sz="3200" dirty="0" smtClean="0">
                <a:latin typeface="Gill Sans MT" panose="020B0502020104020203" pitchFamily="34" charset="0"/>
              </a:rPr>
              <a:t>◊ Palliative not curative</a:t>
            </a:r>
            <a:endParaRPr lang="en-NZ" sz="32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429555"/>
            <a:ext cx="5473520" cy="52674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 err="1" smtClean="0">
                <a:latin typeface="Eras Demi ITC" panose="020B0805030504020804" pitchFamily="34" charset="0"/>
              </a:rPr>
              <a:t>Ost</a:t>
            </a:r>
            <a:r>
              <a:rPr lang="en-NZ" sz="2400" dirty="0" smtClean="0">
                <a:latin typeface="Eras Demi ITC" panose="020B0805030504020804" pitchFamily="34" charset="0"/>
              </a:rPr>
              <a:t> 1989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Treats phobia of blood and injections 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Fainting </a:t>
            </a:r>
            <a:r>
              <a:rPr lang="en-NZ" b="1" dirty="0" smtClean="0">
                <a:latin typeface="Gill Sans MT" panose="020B0502020104020203" pitchFamily="34" charset="0"/>
              </a:rPr>
              <a:t>decreases </a:t>
            </a:r>
            <a:r>
              <a:rPr lang="en-NZ" b="1" dirty="0" err="1" smtClean="0">
                <a:latin typeface="Gill Sans MT" panose="020B0502020104020203" pitchFamily="34" charset="0"/>
              </a:rPr>
              <a:t>bp</a:t>
            </a:r>
            <a:r>
              <a:rPr lang="en-NZ" b="1" dirty="0" smtClean="0">
                <a:latin typeface="Gill Sans MT" panose="020B0502020104020203" pitchFamily="34" charset="0"/>
              </a:rPr>
              <a:t>, </a:t>
            </a:r>
            <a:r>
              <a:rPr lang="en-NZ" b="1" dirty="0" err="1" smtClean="0">
                <a:latin typeface="Gill Sans MT" panose="020B0502020104020203" pitchFamily="34" charset="0"/>
              </a:rPr>
              <a:t>hr</a:t>
            </a:r>
            <a:r>
              <a:rPr lang="en-NZ" b="1" dirty="0" smtClean="0">
                <a:latin typeface="Gill Sans MT" panose="020B0502020104020203" pitchFamily="34" charset="0"/>
              </a:rPr>
              <a:t>, </a:t>
            </a:r>
            <a:r>
              <a:rPr lang="en-NZ" b="1" dirty="0" err="1" smtClean="0">
                <a:latin typeface="Gill Sans MT" panose="020B0502020104020203" pitchFamily="34" charset="0"/>
              </a:rPr>
              <a:t>cbf</a:t>
            </a:r>
            <a:r>
              <a:rPr lang="en-NZ" dirty="0" smtClean="0">
                <a:latin typeface="Gill Sans MT" panose="020B0502020104020203" pitchFamily="34" charset="0"/>
              </a:rPr>
              <a:t> so AT </a:t>
            </a:r>
            <a:r>
              <a:rPr lang="en-NZ" b="1" dirty="0" smtClean="0">
                <a:latin typeface="Gill Sans MT" panose="020B0502020104020203" pitchFamily="34" charset="0"/>
              </a:rPr>
              <a:t>increases </a:t>
            </a:r>
            <a:r>
              <a:rPr lang="en-NZ" b="1" dirty="0" err="1" smtClean="0">
                <a:latin typeface="Gill Sans MT" panose="020B0502020104020203" pitchFamily="34" charset="0"/>
              </a:rPr>
              <a:t>bp,hr,cbf</a:t>
            </a:r>
            <a:endParaRPr lang="en-NZ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Recognise early symptoms </a:t>
            </a:r>
            <a:r>
              <a:rPr lang="en-NZ" dirty="0" err="1" smtClean="0">
                <a:latin typeface="Gill Sans MT" panose="020B0502020104020203" pitchFamily="34" charset="0"/>
              </a:rPr>
              <a:t>e.g</a:t>
            </a:r>
            <a:r>
              <a:rPr lang="en-NZ" dirty="0" smtClean="0">
                <a:latin typeface="Gill Sans MT" panose="020B0502020104020203" pitchFamily="34" charset="0"/>
              </a:rPr>
              <a:t> nausea and dizziness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Exposure to phobia watched video of surgery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Improvement in fainters where they took </a:t>
            </a:r>
            <a:r>
              <a:rPr lang="en-NZ" dirty="0" smtClean="0">
                <a:latin typeface="Gill Sans MT" panose="020B0502020104020203" pitchFamily="34" charset="0"/>
              </a:rPr>
              <a:t>5-10 </a:t>
            </a:r>
            <a:r>
              <a:rPr lang="en-NZ" dirty="0" err="1" smtClean="0">
                <a:latin typeface="Gill Sans MT" panose="020B0502020104020203" pitchFamily="34" charset="0"/>
              </a:rPr>
              <a:t>mins</a:t>
            </a:r>
            <a:r>
              <a:rPr lang="en-NZ" dirty="0" smtClean="0">
                <a:latin typeface="Gill Sans MT" panose="020B0502020104020203" pitchFamily="34" charset="0"/>
              </a:rPr>
              <a:t> to </a:t>
            </a:r>
            <a:r>
              <a:rPr lang="en-NZ" dirty="0" smtClean="0">
                <a:latin typeface="Gill Sans MT" panose="020B0502020104020203" pitchFamily="34" charset="0"/>
              </a:rPr>
              <a:t>recover instead of the average </a:t>
            </a:r>
            <a:r>
              <a:rPr lang="en-NZ" dirty="0" smtClean="0">
                <a:latin typeface="Gill Sans MT" panose="020B0502020104020203" pitchFamily="34" charset="0"/>
              </a:rPr>
              <a:t>3 - 4</a:t>
            </a:r>
            <a:r>
              <a:rPr lang="en-NZ" dirty="0" smtClean="0">
                <a:latin typeface="Gill Sans MT" panose="020B0502020104020203" pitchFamily="34" charset="0"/>
              </a:rPr>
              <a:t> </a:t>
            </a:r>
            <a:r>
              <a:rPr lang="en-NZ" dirty="0" smtClean="0">
                <a:latin typeface="Gill Sans MT" panose="020B0502020104020203" pitchFamily="34" charset="0"/>
              </a:rPr>
              <a:t>hours</a:t>
            </a:r>
            <a:endParaRPr lang="en-NZ" dirty="0">
              <a:latin typeface="Gill Sans MT" panose="020B05020201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dirty="0" smtClean="0">
                <a:latin typeface="Eras Demi ITC" panose="020B0805030504020804" pitchFamily="34" charset="0"/>
              </a:rPr>
              <a:t>Applied Tension</a:t>
            </a:r>
            <a:endParaRPr lang="en-NZ" sz="4800" dirty="0">
              <a:latin typeface="Eras Demi ITC" panose="020B0805030504020804" pitchFamily="34" charset="0"/>
            </a:endParaRPr>
          </a:p>
        </p:txBody>
      </p:sp>
      <p:pic>
        <p:nvPicPr>
          <p:cNvPr id="2052" name="Picture 4" descr="Image result for black and white transparent sid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6151">
            <a:off x="7649388" y="-1877627"/>
            <a:ext cx="5549935" cy="55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8" b="29502"/>
          <a:stretch/>
        </p:blipFill>
        <p:spPr bwMode="auto">
          <a:xfrm>
            <a:off x="514723" y="1"/>
            <a:ext cx="3080866" cy="14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2" y="1197736"/>
            <a:ext cx="2859108" cy="2859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144" y="0"/>
            <a:ext cx="1956515" cy="1325563"/>
          </a:xfrm>
        </p:spPr>
        <p:txBody>
          <a:bodyPr>
            <a:normAutofit/>
          </a:bodyPr>
          <a:lstStyle/>
          <a:p>
            <a:pPr algn="ctr"/>
            <a:r>
              <a:rPr lang="en-NZ" sz="5400" dirty="0" smtClean="0">
                <a:latin typeface="Eras Demi ITC" panose="020B0805030504020804" pitchFamily="34" charset="0"/>
              </a:rPr>
              <a:t>CBT</a:t>
            </a:r>
            <a:endParaRPr lang="en-NZ" sz="54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0" y="1197736"/>
            <a:ext cx="4738352" cy="54220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NZ" dirty="0" err="1" smtClean="0">
                <a:latin typeface="Eras Demi ITC" panose="020B0805030504020804" pitchFamily="34" charset="0"/>
              </a:rPr>
              <a:t>Ost</a:t>
            </a:r>
            <a:r>
              <a:rPr lang="en-NZ" dirty="0" smtClean="0">
                <a:latin typeface="Eras Demi ITC" panose="020B0805030504020804" pitchFamily="34" charset="0"/>
              </a:rPr>
              <a:t> &amp; </a:t>
            </a:r>
            <a:r>
              <a:rPr lang="en-NZ" dirty="0" err="1" smtClean="0">
                <a:latin typeface="Eras Demi ITC" panose="020B0805030504020804" pitchFamily="34" charset="0"/>
              </a:rPr>
              <a:t>Westling</a:t>
            </a:r>
            <a:r>
              <a:rPr lang="en-NZ" dirty="0" smtClean="0">
                <a:latin typeface="Eras Demi ITC" panose="020B0805030504020804" pitchFamily="34" charset="0"/>
              </a:rPr>
              <a:t> (1995)</a:t>
            </a:r>
          </a:p>
          <a:p>
            <a:pPr marL="0" indent="0">
              <a:buNone/>
            </a:pPr>
            <a:r>
              <a:rPr lang="en-NZ" dirty="0" smtClean="0">
                <a:latin typeface="Eras Demi ITC" panose="020B0805030504020804" pitchFamily="34" charset="0"/>
              </a:rPr>
              <a:t>► </a:t>
            </a:r>
            <a:r>
              <a:rPr lang="en-NZ" dirty="0" smtClean="0">
                <a:latin typeface="Gill Sans MT" panose="020B0502020104020203" pitchFamily="34" charset="0"/>
              </a:rPr>
              <a:t>Produce alternative cognition – change panic to thinking logically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► </a:t>
            </a:r>
            <a:r>
              <a:rPr lang="en-NZ" b="1" i="1" dirty="0" smtClean="0">
                <a:latin typeface="Gill Sans MT" panose="020B0502020104020203" pitchFamily="34" charset="0"/>
              </a:rPr>
              <a:t>74% </a:t>
            </a:r>
            <a:r>
              <a:rPr lang="en-NZ" dirty="0" smtClean="0">
                <a:latin typeface="Gill Sans MT" panose="020B0502020104020203" pitchFamily="34" charset="0"/>
              </a:rPr>
              <a:t>success rate and </a:t>
            </a:r>
            <a:r>
              <a:rPr lang="en-NZ" b="1" i="1" dirty="0" smtClean="0">
                <a:latin typeface="Gill Sans MT" panose="020B0502020104020203" pitchFamily="34" charset="0"/>
              </a:rPr>
              <a:t>89% </a:t>
            </a:r>
            <a:r>
              <a:rPr lang="en-NZ" dirty="0" smtClean="0">
                <a:latin typeface="Gill Sans MT" panose="020B0502020104020203" pitchFamily="34" charset="0"/>
              </a:rPr>
              <a:t>at follow </a:t>
            </a:r>
            <a:r>
              <a:rPr lang="en-NZ" dirty="0" smtClean="0">
                <a:latin typeface="Gill Sans MT" panose="020B0502020104020203" pitchFamily="34" charset="0"/>
              </a:rPr>
              <a:t>– up</a:t>
            </a:r>
          </a:p>
          <a:p>
            <a:pPr marL="0" indent="0">
              <a:buNone/>
            </a:pPr>
            <a:endParaRPr lang="en-NZ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dirty="0" err="1" smtClean="0">
                <a:latin typeface="Eras Demi ITC" panose="020B0805030504020804" pitchFamily="34" charset="0"/>
              </a:rPr>
              <a:t>Juster</a:t>
            </a:r>
            <a:r>
              <a:rPr lang="en-NZ" dirty="0" smtClean="0">
                <a:latin typeface="Eras Demi ITC" panose="020B0805030504020804" pitchFamily="34" charset="0"/>
              </a:rPr>
              <a:t> + </a:t>
            </a:r>
            <a:r>
              <a:rPr lang="en-NZ" dirty="0" err="1" smtClean="0">
                <a:latin typeface="Eras Demi ITC" panose="020B0805030504020804" pitchFamily="34" charset="0"/>
              </a:rPr>
              <a:t>Heimberg</a:t>
            </a:r>
            <a:r>
              <a:rPr lang="en-NZ" dirty="0" smtClean="0">
                <a:latin typeface="Eras Demi ITC" panose="020B0805030504020804" pitchFamily="34" charset="0"/>
              </a:rPr>
              <a:t> (1994)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► Treatment of social phobia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► </a:t>
            </a:r>
            <a:r>
              <a:rPr lang="en-NZ" dirty="0" smtClean="0">
                <a:latin typeface="Gill Sans MT" panose="020B0502020104020203" pitchFamily="34" charset="0"/>
              </a:rPr>
              <a:t>Identification, classification, </a:t>
            </a:r>
            <a:r>
              <a:rPr lang="en-NZ" dirty="0" err="1" smtClean="0">
                <a:latin typeface="Gill Sans MT" panose="020B0502020104020203" pitchFamily="34" charset="0"/>
              </a:rPr>
              <a:t>disputation,development</a:t>
            </a:r>
            <a:endParaRPr lang="en-NZ" dirty="0">
              <a:latin typeface="Gill Sans MT" panose="020B0502020104020203" pitchFamily="34" charset="0"/>
            </a:endParaRPr>
          </a:p>
        </p:txBody>
      </p:sp>
      <p:pic>
        <p:nvPicPr>
          <p:cNvPr id="2056" name="Picture 8" descr="Image result for tumblr doodle black and 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2" y="4056845"/>
            <a:ext cx="2859108" cy="2562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087933" y="1622738"/>
            <a:ext cx="3915177" cy="39151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NZ" sz="2000" dirty="0" smtClean="0">
                <a:latin typeface="Gill Sans MT" panose="020B0502020104020203" pitchFamily="34" charset="0"/>
              </a:rPr>
              <a:t>Improves rate of relapse because it gives skills for coping unlike drugs</a:t>
            </a:r>
          </a:p>
          <a:p>
            <a:pPr marL="285750" indent="-285750" algn="ctr">
              <a:buFontTx/>
              <a:buChar char="-"/>
            </a:pPr>
            <a:r>
              <a:rPr lang="en-NZ" sz="2000" dirty="0" smtClean="0">
                <a:latin typeface="Gill Sans MT" panose="020B0502020104020203" pitchFamily="34" charset="0"/>
              </a:rPr>
              <a:t>Reductionist, because environment factors can be unchangeable like lifestyle</a:t>
            </a:r>
            <a:endParaRPr lang="en-NZ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black and white background fox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51"/>
            <a:ext cx="4656406" cy="6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67287" y="42203"/>
            <a:ext cx="56974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1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Agoraphobia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128" y="239151"/>
            <a:ext cx="6288259" cy="3908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NZ" sz="2400" dirty="0">
                <a:latin typeface="Eras Demi ITC" panose="020B0805030504020804" pitchFamily="34" charset="0"/>
              </a:rPr>
              <a:t>Eysenck (1997</a:t>
            </a:r>
            <a:r>
              <a:rPr lang="en-NZ" sz="2400" dirty="0" smtClean="0">
                <a:latin typeface="Eras Demi ITC" panose="020B0805030504020804" pitchFamily="34" charset="0"/>
              </a:rPr>
              <a:t>):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● Cognitive explanations focus on irrational thinking and faulty cognition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● Breathing in air which contained CO2 often provokes agoraphobics into experiencing panic attacks while normal controls were less susceptible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● Based on how they interpret somatic symptoms</a:t>
            </a:r>
            <a:endParaRPr lang="en-NZ" sz="2800" dirty="0"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0127" y="4302722"/>
            <a:ext cx="6288259" cy="23633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000" dirty="0" smtClean="0">
                <a:latin typeface="Gill Sans MT" panose="020B0502020104020203" pitchFamily="34" charset="0"/>
              </a:rPr>
              <a:t>● </a:t>
            </a:r>
            <a:r>
              <a:rPr lang="en-NZ" sz="2400" dirty="0" smtClean="0">
                <a:latin typeface="Gill Sans MT" panose="020B0502020104020203" pitchFamily="34" charset="0"/>
              </a:rPr>
              <a:t>Biological view: CO2 act as competitive inhibitor to O2, therefore displacing it and reducing O2 in cerebral blood flow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● Sensitive amygdala so responds more intensely causing increased anxiety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● Ethics is questionable</a:t>
            </a:r>
            <a:endParaRPr lang="en-NZ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3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lack and white background aesth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083809"/>
            <a:ext cx="6888480" cy="754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black and white background aesth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520" cy="870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4" y="0"/>
            <a:ext cx="4798255" cy="1058277"/>
          </a:xfrm>
        </p:spPr>
        <p:txBody>
          <a:bodyPr>
            <a:normAutofit fontScale="90000"/>
          </a:bodyPr>
          <a:lstStyle/>
          <a:p>
            <a:pPr algn="r"/>
            <a:r>
              <a:rPr lang="en-NZ" sz="4800" dirty="0" smtClean="0">
                <a:latin typeface="Eras Demi ITC" panose="020B0805030504020804" pitchFamily="34" charset="0"/>
              </a:rPr>
              <a:t>Behavioural - CC</a:t>
            </a:r>
            <a:endParaRPr lang="en-NZ" sz="48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9994"/>
            <a:ext cx="5303520" cy="60280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NZ" dirty="0" smtClean="0">
              <a:latin typeface="Eras Demi ITC" panose="020B0805030504020804" pitchFamily="34" charset="0"/>
            </a:endParaRPr>
          </a:p>
          <a:p>
            <a:pPr marL="0" indent="0" algn="ctr">
              <a:buNone/>
            </a:pPr>
            <a:r>
              <a:rPr lang="en-NZ" sz="3400" dirty="0" smtClean="0">
                <a:latin typeface="Eras Demi ITC" panose="020B0805030504020804" pitchFamily="34" charset="0"/>
              </a:rPr>
              <a:t>Watson &amp; </a:t>
            </a:r>
            <a:r>
              <a:rPr lang="en-NZ" sz="3400" dirty="0" err="1" smtClean="0">
                <a:latin typeface="Eras Demi ITC" panose="020B0805030504020804" pitchFamily="34" charset="0"/>
              </a:rPr>
              <a:t>Raynor</a:t>
            </a:r>
            <a:r>
              <a:rPr lang="en-NZ" sz="3400" dirty="0" smtClean="0">
                <a:latin typeface="Eras Demi ITC" panose="020B0805030504020804" pitchFamily="34" charset="0"/>
              </a:rPr>
              <a:t> (1920)</a:t>
            </a:r>
          </a:p>
          <a:p>
            <a:pPr marL="0" indent="0">
              <a:buNone/>
            </a:pPr>
            <a:r>
              <a:rPr lang="en-NZ" sz="3600" dirty="0" smtClean="0">
                <a:latin typeface="Gill Sans MT" panose="020B0502020104020203" pitchFamily="34" charset="0"/>
              </a:rPr>
              <a:t>☼ Little Albert -  repeated pairing between rat and loud noise creating fear</a:t>
            </a:r>
          </a:p>
          <a:p>
            <a:pPr marL="0" indent="0">
              <a:buNone/>
            </a:pPr>
            <a:endParaRPr lang="en-NZ" sz="36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sz="3600" dirty="0" smtClean="0">
                <a:latin typeface="Gill Sans MT" panose="020B0502020104020203" pitchFamily="34" charset="0"/>
              </a:rPr>
              <a:t>☼ UCS (Bang) ► UCR (Fear)</a:t>
            </a:r>
          </a:p>
          <a:p>
            <a:pPr marL="0" indent="0">
              <a:buNone/>
            </a:pPr>
            <a:endParaRPr lang="en-NZ" sz="36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sz="3600" dirty="0" smtClean="0">
                <a:latin typeface="Gill Sans MT" panose="020B0502020104020203" pitchFamily="34" charset="0"/>
              </a:rPr>
              <a:t>☼ UCS (Bang) + Neutral (White Rat) ► UCR (Fear)</a:t>
            </a:r>
          </a:p>
          <a:p>
            <a:pPr marL="0" indent="0">
              <a:buNone/>
            </a:pPr>
            <a:endParaRPr lang="en-NZ" sz="36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sz="3600" dirty="0" smtClean="0">
                <a:latin typeface="Gill Sans MT" panose="020B0502020104020203" pitchFamily="34" charset="0"/>
              </a:rPr>
              <a:t>☼ CS (White Rat) ► CR (Fear)</a:t>
            </a:r>
          </a:p>
          <a:p>
            <a:pPr marL="0" indent="0">
              <a:buNone/>
            </a:pPr>
            <a:endParaRPr lang="en-NZ" sz="3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sz="3600" dirty="0" smtClean="0">
                <a:latin typeface="Gill Sans MT" panose="020B0502020104020203" pitchFamily="34" charset="0"/>
              </a:rPr>
              <a:t>☼ Generalised to all white and fluffy items (e.g. </a:t>
            </a:r>
            <a:r>
              <a:rPr lang="en-NZ" sz="3600" dirty="0" err="1" smtClean="0">
                <a:latin typeface="Gill Sans MT" panose="020B0502020104020203" pitchFamily="34" charset="0"/>
              </a:rPr>
              <a:t>santa</a:t>
            </a:r>
            <a:r>
              <a:rPr lang="en-NZ" sz="3600" dirty="0" smtClean="0">
                <a:latin typeface="Gill Sans MT" panose="020B0502020104020203" pitchFamily="34" charset="0"/>
              </a:rPr>
              <a:t> beard, rabbit, cotton wool)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 </a:t>
            </a:r>
            <a:endParaRPr lang="en-NZ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20" y="0"/>
            <a:ext cx="688848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dirty="0" err="1" smtClean="0">
                <a:latin typeface="Eras Demi ITC" panose="020B0805030504020804" pitchFamily="34" charset="0"/>
              </a:rPr>
              <a:t>Mowrer</a:t>
            </a:r>
            <a:r>
              <a:rPr lang="en-NZ" sz="2400" dirty="0" smtClean="0">
                <a:latin typeface="Eras Demi ITC" panose="020B0805030504020804" pitchFamily="34" charset="0"/>
              </a:rPr>
              <a:t> (1947): 2 Process Theory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☼ C.C = creates phobia </a:t>
            </a:r>
            <a:r>
              <a:rPr lang="en-NZ" sz="2400" b="1" i="1" dirty="0" smtClean="0">
                <a:latin typeface="Gill Sans MT" panose="020B0502020104020203" pitchFamily="34" charset="0"/>
              </a:rPr>
              <a:t>due to association of stimulus with fear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☼ O.C = maintenance of phobia 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by </a:t>
            </a:r>
            <a:r>
              <a:rPr lang="en-NZ" sz="2400" b="1" i="1" dirty="0" smtClean="0">
                <a:latin typeface="Gill Sans MT" panose="020B0502020104020203" pitchFamily="34" charset="0"/>
              </a:rPr>
              <a:t>+ reinforcement </a:t>
            </a:r>
            <a:r>
              <a:rPr lang="en-NZ" sz="2400" dirty="0" smtClean="0">
                <a:latin typeface="Gill Sans MT" panose="020B0502020104020203" pitchFamily="34" charset="0"/>
              </a:rPr>
              <a:t>(getting friends to come, convenience at home) and </a:t>
            </a:r>
            <a:r>
              <a:rPr lang="en-NZ" sz="2400" b="1" i="1" dirty="0" smtClean="0">
                <a:latin typeface="Gill Sans MT" panose="020B0502020104020203" pitchFamily="34" charset="0"/>
              </a:rPr>
              <a:t>– reinforcement </a:t>
            </a:r>
            <a:r>
              <a:rPr lang="en-NZ" sz="2400" dirty="0" smtClean="0">
                <a:latin typeface="Gill Sans MT" panose="020B0502020104020203" pitchFamily="34" charset="0"/>
              </a:rPr>
              <a:t>(takes away anxiety)</a:t>
            </a:r>
          </a:p>
          <a:p>
            <a:endParaRPr lang="en-NZ" sz="3200" dirty="0">
              <a:latin typeface="Eras Demi ITC" panose="020B08050305040208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520" y="3870971"/>
            <a:ext cx="6888480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100" dirty="0" smtClean="0">
                <a:latin typeface="Gill Sans MT" panose="020B0502020104020203" pitchFamily="34" charset="0"/>
              </a:rPr>
              <a:t>☼ Social Learning Theory</a:t>
            </a:r>
          </a:p>
          <a:p>
            <a:r>
              <a:rPr lang="en-NZ" sz="2100" dirty="0" smtClean="0">
                <a:latin typeface="Gill Sans MT" panose="020B0502020104020203" pitchFamily="34" charset="0"/>
              </a:rPr>
              <a:t>☼ Exposed lab-reared monkeys (no fear) to immunisation group (no fear) or latent inhibition group (fear) to snakes behind </a:t>
            </a:r>
            <a:r>
              <a:rPr lang="en-NZ" sz="2100" dirty="0" err="1" smtClean="0">
                <a:latin typeface="Gill Sans MT" panose="020B0502020104020203" pitchFamily="34" charset="0"/>
              </a:rPr>
              <a:t>plexiglass</a:t>
            </a:r>
            <a:endParaRPr lang="en-NZ" sz="2100" dirty="0" smtClean="0">
              <a:latin typeface="Gill Sans MT" panose="020B0502020104020203" pitchFamily="34" charset="0"/>
            </a:endParaRPr>
          </a:p>
          <a:p>
            <a:r>
              <a:rPr lang="en-NZ" sz="2100" dirty="0" smtClean="0">
                <a:latin typeface="Gill Sans MT" panose="020B0502020104020203" pitchFamily="34" charset="0"/>
              </a:rPr>
              <a:t>☼ Then both groups exposed to monkey with fear of snakes </a:t>
            </a:r>
          </a:p>
          <a:p>
            <a:r>
              <a:rPr lang="en-NZ" sz="2100" dirty="0">
                <a:latin typeface="Gill Sans MT" panose="020B0502020104020203" pitchFamily="34" charset="0"/>
              </a:rPr>
              <a:t> </a:t>
            </a:r>
            <a:r>
              <a:rPr lang="en-NZ" sz="2100" dirty="0" smtClean="0">
                <a:latin typeface="Gill Sans MT" panose="020B0502020104020203" pitchFamily="34" charset="0"/>
              </a:rPr>
              <a:t>            </a:t>
            </a:r>
          </a:p>
          <a:p>
            <a:r>
              <a:rPr lang="en-NZ" sz="2100" dirty="0">
                <a:latin typeface="Gill Sans MT" panose="020B0502020104020203" pitchFamily="34" charset="0"/>
              </a:rPr>
              <a:t> </a:t>
            </a:r>
            <a:r>
              <a:rPr lang="en-NZ" sz="2100" dirty="0" smtClean="0">
                <a:latin typeface="Gill Sans MT" panose="020B0502020104020203" pitchFamily="34" charset="0"/>
              </a:rPr>
              <a:t>          = immunised group majority had no fear</a:t>
            </a:r>
          </a:p>
          <a:p>
            <a:r>
              <a:rPr lang="en-NZ" sz="2100" dirty="0">
                <a:latin typeface="Gill Sans MT" panose="020B0502020104020203" pitchFamily="34" charset="0"/>
              </a:rPr>
              <a:t> </a:t>
            </a:r>
            <a:r>
              <a:rPr lang="en-NZ" sz="2100" dirty="0" smtClean="0">
                <a:latin typeface="Gill Sans MT" panose="020B0502020104020203" pitchFamily="34" charset="0"/>
              </a:rPr>
              <a:t>            = latent inhibition showed fear</a:t>
            </a:r>
          </a:p>
          <a:p>
            <a:endParaRPr lang="en-NZ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520" y="3170099"/>
            <a:ext cx="688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>
                <a:latin typeface="Eras Demi ITC" panose="020B0805030504020804" pitchFamily="34" charset="0"/>
              </a:rPr>
              <a:t>Cook &amp; </a:t>
            </a:r>
            <a:r>
              <a:rPr lang="en-NZ" sz="2800" dirty="0" err="1" smtClean="0">
                <a:latin typeface="Eras Demi ITC" panose="020B0805030504020804" pitchFamily="34" charset="0"/>
              </a:rPr>
              <a:t>Mineka</a:t>
            </a:r>
            <a:r>
              <a:rPr lang="en-NZ" sz="2800" dirty="0" smtClean="0">
                <a:latin typeface="Eras Demi ITC" panose="020B0805030504020804" pitchFamily="34" charset="0"/>
              </a:rPr>
              <a:t> (1984)</a:t>
            </a:r>
            <a:endParaRPr lang="en-NZ" sz="2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0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and white background aesthe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193664"/>
            <a:ext cx="3965619" cy="16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540" y="258058"/>
            <a:ext cx="4416380" cy="1325563"/>
          </a:xfrm>
        </p:spPr>
        <p:txBody>
          <a:bodyPr/>
          <a:lstStyle/>
          <a:p>
            <a:pPr algn="ctr"/>
            <a:r>
              <a:rPr lang="en-NZ" dirty="0" smtClean="0">
                <a:latin typeface="Eras Demi ITC" panose="020B0805030504020804" pitchFamily="34" charset="0"/>
              </a:rPr>
              <a:t>Behavioural Evaluation:</a:t>
            </a:r>
            <a:endParaRPr lang="en-NZ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650" y="115910"/>
            <a:ext cx="7658637" cy="1532586"/>
          </a:xfrm>
        </p:spPr>
        <p:txBody>
          <a:bodyPr>
            <a:noAutofit/>
          </a:bodyPr>
          <a:lstStyle/>
          <a:p>
            <a:r>
              <a:rPr lang="en-NZ" sz="1600" dirty="0" smtClean="0">
                <a:latin typeface="Eras Demi ITC" panose="020B0805030504020804" pitchFamily="34" charset="0"/>
              </a:rPr>
              <a:t> </a:t>
            </a:r>
            <a:r>
              <a:rPr lang="en-NZ" sz="1600" dirty="0" smtClean="0">
                <a:latin typeface="Elephant" panose="02020904090505020303" pitchFamily="18" charset="0"/>
              </a:rPr>
              <a:t>Application to real life</a:t>
            </a:r>
            <a:r>
              <a:rPr lang="en-NZ" sz="1600" dirty="0" smtClean="0">
                <a:latin typeface="Eras Demi ITC" panose="020B0805030504020804" pitchFamily="34" charset="0"/>
              </a:rPr>
              <a:t>:  if we can trace back to original learning then we can relearn to associate the object with relaxation therefore causing extinction</a:t>
            </a:r>
          </a:p>
          <a:p>
            <a:r>
              <a:rPr lang="en-NZ" sz="1600" b="1" dirty="0" smtClean="0">
                <a:latin typeface="Eras Demi ITC" panose="020B0805030504020804" pitchFamily="34" charset="0"/>
              </a:rPr>
              <a:t>Reductionis</a:t>
            </a:r>
            <a:r>
              <a:rPr lang="en-NZ" sz="1600" dirty="0" smtClean="0">
                <a:latin typeface="Eras Demi ITC" panose="020B0805030504020804" pitchFamily="34" charset="0"/>
              </a:rPr>
              <a:t>t: fails to explain why similar experiences can cause some </a:t>
            </a:r>
            <a:r>
              <a:rPr lang="en-NZ" sz="1600" dirty="0" err="1" smtClean="0">
                <a:latin typeface="Eras Demi ITC" panose="020B0805030504020804" pitchFamily="34" charset="0"/>
              </a:rPr>
              <a:t>ppl</a:t>
            </a:r>
            <a:r>
              <a:rPr lang="en-NZ" sz="1600" dirty="0" smtClean="0">
                <a:latin typeface="Eras Demi ITC" panose="020B0805030504020804" pitchFamily="34" charset="0"/>
              </a:rPr>
              <a:t> to have phobias and others to be normal (diathesis stress model). </a:t>
            </a:r>
            <a:r>
              <a:rPr lang="en-NZ" sz="1600" dirty="0" err="1" smtClean="0">
                <a:latin typeface="Eras Demi ITC" panose="020B0805030504020804" pitchFamily="34" charset="0"/>
              </a:rPr>
              <a:t>Dinardo</a:t>
            </a:r>
            <a:r>
              <a:rPr lang="en-NZ" sz="1600" dirty="0" smtClean="0">
                <a:latin typeface="Eras Demi ITC" panose="020B0805030504020804" pitchFamily="34" charset="0"/>
              </a:rPr>
              <a:t> (1988)  found that only 50% of dog </a:t>
            </a:r>
            <a:r>
              <a:rPr lang="en-NZ" sz="1600" dirty="0" err="1" smtClean="0">
                <a:latin typeface="Eras Demi ITC" panose="020B0805030504020804" pitchFamily="34" charset="0"/>
              </a:rPr>
              <a:t>phobics</a:t>
            </a:r>
            <a:r>
              <a:rPr lang="en-NZ" sz="1600" dirty="0" smtClean="0">
                <a:latin typeface="Eras Demi ITC" panose="020B0805030504020804" pitchFamily="34" charset="0"/>
              </a:rPr>
              <a:t> had been bitten by a dog </a:t>
            </a:r>
            <a:endParaRPr lang="en-NZ" sz="1600" dirty="0">
              <a:latin typeface="Eras Demi ITC" panose="020B08050305040208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888" y="2035342"/>
            <a:ext cx="11822806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>
                <a:latin typeface="Eras Bold ITC" panose="020B0907030504020204" pitchFamily="34" charset="0"/>
              </a:rPr>
              <a:t>Evolution Evidence:</a:t>
            </a:r>
          </a:p>
          <a:p>
            <a:r>
              <a:rPr lang="en-NZ" sz="2400" i="1" dirty="0" smtClean="0">
                <a:latin typeface="Eras Bold ITC" panose="020B0907030504020204" pitchFamily="34" charset="0"/>
              </a:rPr>
              <a:t>Seligman 1971 (BIOLOGICAL PREPARDENESS)</a:t>
            </a:r>
          </a:p>
          <a:p>
            <a:r>
              <a:rPr lang="en-NZ" sz="2400" i="1" dirty="0" smtClean="0">
                <a:latin typeface="Eras Bold ITC" panose="020B0907030504020204" pitchFamily="34" charset="0"/>
              </a:rPr>
              <a:t>► </a:t>
            </a:r>
            <a:r>
              <a:rPr lang="en-NZ" sz="2400" dirty="0" smtClean="0">
                <a:latin typeface="Gill Sans MT" panose="020B0502020104020203" pitchFamily="34" charset="0"/>
              </a:rPr>
              <a:t>We learn links more easily than others  meaning less input is needed to associate a prepared stimulus to a non-prepared one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► Fear of harmful animals are an advantage because survival means genes can be passed on by natural selection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Empirical Evidence: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► Cook &amp; </a:t>
            </a:r>
            <a:r>
              <a:rPr lang="en-NZ" sz="2400" dirty="0" err="1" smtClean="0">
                <a:latin typeface="Gill Sans MT" panose="020B0502020104020203" pitchFamily="34" charset="0"/>
              </a:rPr>
              <a:t>Mineka</a:t>
            </a:r>
            <a:r>
              <a:rPr lang="en-NZ" sz="2400" dirty="0" smtClean="0">
                <a:latin typeface="Gill Sans MT" panose="020B0502020104020203" pitchFamily="34" charset="0"/>
              </a:rPr>
              <a:t> 1990</a:t>
            </a:r>
          </a:p>
          <a:p>
            <a:pPr marL="342900" indent="-342900">
              <a:buFontTx/>
              <a:buChar char="-"/>
            </a:pPr>
            <a:r>
              <a:rPr lang="en-NZ" sz="2400" dirty="0" smtClean="0">
                <a:latin typeface="Gill Sans MT" panose="020B0502020104020203" pitchFamily="34" charset="0"/>
              </a:rPr>
              <a:t>Easier to condition monkeys to fear a toy snake over cuddly teddies 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(reductionist: fur similar)</a:t>
            </a:r>
          </a:p>
          <a:p>
            <a:r>
              <a:rPr lang="en-NZ" sz="2400" dirty="0" smtClean="0">
                <a:latin typeface="Arial Black" panose="020B0A04020102020204" pitchFamily="34" charset="0"/>
              </a:rPr>
              <a:t>► </a:t>
            </a:r>
            <a:r>
              <a:rPr lang="en-NZ" sz="2400" dirty="0" err="1" smtClean="0">
                <a:latin typeface="Gill Sans MT" panose="020B0502020104020203" pitchFamily="34" charset="0"/>
              </a:rPr>
              <a:t>Ohman</a:t>
            </a:r>
            <a:r>
              <a:rPr lang="en-NZ" sz="2400" dirty="0" smtClean="0">
                <a:latin typeface="Gill Sans MT" panose="020B0502020104020203" pitchFamily="34" charset="0"/>
              </a:rPr>
              <a:t> 1996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-Found it easier to condition humans to fear snakes than flowers (reductionist: didn’t test with harmful plants </a:t>
            </a:r>
            <a:r>
              <a:rPr lang="en-NZ" sz="2400" dirty="0" err="1" smtClean="0">
                <a:latin typeface="Gill Sans MT" panose="020B0502020104020203" pitchFamily="34" charset="0"/>
              </a:rPr>
              <a:t>e.g</a:t>
            </a:r>
            <a:r>
              <a:rPr lang="en-NZ" sz="2400" dirty="0" smtClean="0">
                <a:latin typeface="Gill Sans MT" panose="020B0502020104020203" pitchFamily="34" charset="0"/>
              </a:rPr>
              <a:t> nightshade – hallucinations or poison ivy - rash</a:t>
            </a:r>
            <a:endParaRPr lang="en-NZ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9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2421" y="115908"/>
            <a:ext cx="5603027" cy="1325563"/>
          </a:xfrm>
        </p:spPr>
        <p:txBody>
          <a:bodyPr/>
          <a:lstStyle/>
          <a:p>
            <a:pPr algn="ctr"/>
            <a:r>
              <a:rPr lang="en-NZ" dirty="0" smtClean="0">
                <a:latin typeface="Eras Demi ITC" panose="020B0805030504020804" pitchFamily="34" charset="0"/>
              </a:rPr>
              <a:t>Psychoanalytic</a:t>
            </a:r>
            <a:endParaRPr lang="en-NZ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1" y="1227877"/>
            <a:ext cx="5521818" cy="5510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dirty="0" smtClean="0">
                <a:latin typeface="Eras Demi ITC" panose="020B0805030504020804" pitchFamily="34" charset="0"/>
              </a:rPr>
              <a:t>Little Hans 1909</a:t>
            </a:r>
          </a:p>
          <a:p>
            <a:pPr marL="0" indent="0">
              <a:buNone/>
            </a:pPr>
            <a:r>
              <a:rPr lang="en-NZ" dirty="0" smtClean="0">
                <a:latin typeface="Eras Demi ITC" panose="020B0805030504020804" pitchFamily="34" charset="0"/>
              </a:rPr>
              <a:t>● </a:t>
            </a:r>
            <a:r>
              <a:rPr lang="en-NZ" dirty="0" smtClean="0">
                <a:latin typeface="Gill Sans MT" panose="020B0502020104020203" pitchFamily="34" charset="0"/>
              </a:rPr>
              <a:t>Phobias are </a:t>
            </a:r>
            <a:r>
              <a:rPr lang="en-NZ" b="1" dirty="0" smtClean="0">
                <a:latin typeface="Gill Sans MT" panose="020B0502020104020203" pitchFamily="34" charset="0"/>
              </a:rPr>
              <a:t>symbols</a:t>
            </a:r>
            <a:r>
              <a:rPr lang="en-NZ" dirty="0" smtClean="0">
                <a:latin typeface="Gill Sans MT" panose="020B0502020104020203" pitchFamily="34" charset="0"/>
              </a:rPr>
              <a:t> for other fears, which are </a:t>
            </a:r>
            <a:r>
              <a:rPr lang="en-NZ" b="1" dirty="0" smtClean="0">
                <a:latin typeface="Gill Sans MT" panose="020B0502020104020203" pitchFamily="34" charset="0"/>
              </a:rPr>
              <a:t>displaced</a:t>
            </a:r>
            <a:r>
              <a:rPr lang="en-NZ" dirty="0" smtClean="0">
                <a:latin typeface="Gill Sans MT" panose="020B0502020104020203" pitchFamily="34" charset="0"/>
              </a:rPr>
              <a:t> onto innocuous objects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Id expresses ideas and motives which are unacceptable which hinder the Superego’s morality principle.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Ego mediates this conflict and tries to supress the Id’s ideas through </a:t>
            </a:r>
            <a:r>
              <a:rPr lang="en-NZ" dirty="0" err="1" smtClean="0">
                <a:latin typeface="Gill Sans MT" panose="020B0502020104020203" pitchFamily="34" charset="0"/>
              </a:rPr>
              <a:t>defense</a:t>
            </a:r>
            <a:r>
              <a:rPr lang="en-NZ" dirty="0" smtClean="0">
                <a:latin typeface="Gill Sans MT" panose="020B0502020104020203" pitchFamily="34" charset="0"/>
              </a:rPr>
              <a:t> mechanisms: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Reaction formation: opposite feelings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Sublimation: redirecting aggression to acceptable activity</a:t>
            </a:r>
          </a:p>
          <a:p>
            <a:pPr marL="0" indent="0">
              <a:buNone/>
            </a:pPr>
            <a:endParaRPr lang="en-NZ" dirty="0">
              <a:latin typeface="Gill Sans MT" panose="020B0502020104020203" pitchFamily="34" charset="0"/>
            </a:endParaRPr>
          </a:p>
        </p:txBody>
      </p:sp>
      <p:pic>
        <p:nvPicPr>
          <p:cNvPr id="2058" name="Picture 10" descr="Image result for transparent tumblr black and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94" y="-279387"/>
            <a:ext cx="1949343" cy="19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368" t="28653" r="18952" b="21347"/>
          <a:stretch/>
        </p:blipFill>
        <p:spPr>
          <a:xfrm>
            <a:off x="5696397" y="115908"/>
            <a:ext cx="6383985" cy="3361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96397" y="3568752"/>
            <a:ext cx="6383985" cy="31700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000" dirty="0" smtClean="0">
                <a:latin typeface="Eras Demi ITC" panose="020B0805030504020804" pitchFamily="34" charset="0"/>
              </a:rPr>
              <a:t>Evaluation</a:t>
            </a:r>
          </a:p>
          <a:p>
            <a:r>
              <a:rPr lang="en-NZ" sz="2000" dirty="0" smtClean="0">
                <a:latin typeface="Eras Demi ITC" panose="020B0805030504020804" pitchFamily="34" charset="0"/>
              </a:rPr>
              <a:t>□ </a:t>
            </a:r>
            <a:r>
              <a:rPr lang="en-NZ" sz="2000" dirty="0" smtClean="0">
                <a:latin typeface="Gill Sans MT" panose="020B0502020104020203" pitchFamily="34" charset="0"/>
              </a:rPr>
              <a:t>Occam’s Razor theory: over-complicated, learning theory more simplistic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□ Deterministic: Being fixated is cause of phobia, no free – will to prevent fixation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□ Generalisation: makes phobia more comprehensible to society, by saying that this is human nature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 (less stigma)</a:t>
            </a:r>
          </a:p>
          <a:p>
            <a:endParaRPr lang="en-NZ" sz="2000" dirty="0" smtClean="0">
              <a:latin typeface="Eras Demi ITC" panose="020B0805030504020804" pitchFamily="34" charset="0"/>
            </a:endParaRPr>
          </a:p>
          <a:p>
            <a:endParaRPr lang="en-NZ" sz="20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5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ransparent tumblr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2014" cy="305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ransparent tumblr black and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26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0" y="74204"/>
            <a:ext cx="11732652" cy="1325563"/>
          </a:xfrm>
        </p:spPr>
        <p:txBody>
          <a:bodyPr>
            <a:normAutofit/>
          </a:bodyPr>
          <a:lstStyle/>
          <a:p>
            <a:pPr algn="ctr"/>
            <a:r>
              <a:rPr lang="en-NZ" sz="4800" dirty="0" smtClean="0">
                <a:latin typeface="Eras Bold ITC" panose="020B0907030504020204" pitchFamily="34" charset="0"/>
              </a:rPr>
              <a:t>Biomedical</a:t>
            </a:r>
            <a:endParaRPr lang="en-NZ" sz="48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1764405"/>
            <a:ext cx="11912956" cy="4984861"/>
          </a:xfrm>
        </p:spPr>
        <p:txBody>
          <a:bodyPr/>
          <a:lstStyle/>
          <a:p>
            <a:pPr marL="0" indent="0">
              <a:buNone/>
            </a:pPr>
            <a:r>
              <a:rPr lang="en-NZ" u="sng" dirty="0" smtClean="0">
                <a:latin typeface="Eras Demi ITC" panose="020B0805030504020804" pitchFamily="34" charset="0"/>
              </a:rPr>
              <a:t>Genetic:</a:t>
            </a:r>
          </a:p>
          <a:p>
            <a:pPr marL="0" indent="0">
              <a:buNone/>
            </a:pPr>
            <a:r>
              <a:rPr lang="en-NZ" dirty="0" err="1" smtClean="0">
                <a:latin typeface="Eras Demi ITC" panose="020B0805030504020804" pitchFamily="34" charset="0"/>
              </a:rPr>
              <a:t>Ost</a:t>
            </a:r>
            <a:r>
              <a:rPr lang="en-NZ" dirty="0" smtClean="0">
                <a:latin typeface="Eras Demi ITC" panose="020B0805030504020804" pitchFamily="34" charset="0"/>
              </a:rPr>
              <a:t> (1992)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</a:t>
            </a:r>
            <a:r>
              <a:rPr lang="en-NZ" dirty="0" err="1">
                <a:latin typeface="Gill Sans MT" panose="020B0502020104020203" pitchFamily="34" charset="0"/>
              </a:rPr>
              <a:t>Öst</a:t>
            </a:r>
            <a:r>
              <a:rPr lang="en-NZ" dirty="0">
                <a:latin typeface="Gill Sans MT" panose="020B0502020104020203" pitchFamily="34" charset="0"/>
              </a:rPr>
              <a:t> found that people with a phobia of blood injuries had 60% of first-degree relatives who also suffered from a specific blood-related phobia</a:t>
            </a:r>
            <a:r>
              <a:rPr lang="en-NZ" dirty="0" smtClean="0">
                <a:latin typeface="Gill Sans MT" panose="020B0502020104020203" pitchFamily="34" charset="0"/>
              </a:rPr>
              <a:t>.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62% of injection </a:t>
            </a:r>
            <a:r>
              <a:rPr lang="en-NZ" dirty="0" err="1" smtClean="0">
                <a:latin typeface="Gill Sans MT" panose="020B0502020104020203" pitchFamily="34" charset="0"/>
              </a:rPr>
              <a:t>phobics</a:t>
            </a:r>
            <a:r>
              <a:rPr lang="en-NZ" dirty="0" smtClean="0">
                <a:latin typeface="Gill Sans MT" panose="020B0502020104020203" pitchFamily="34" charset="0"/>
              </a:rPr>
              <a:t> had 1</a:t>
            </a:r>
            <a:r>
              <a:rPr lang="en-NZ" baseline="30000" dirty="0" smtClean="0">
                <a:latin typeface="Gill Sans MT" panose="020B0502020104020203" pitchFamily="34" charset="0"/>
              </a:rPr>
              <a:t>st</a:t>
            </a:r>
            <a:r>
              <a:rPr lang="en-NZ" dirty="0" smtClean="0">
                <a:latin typeface="Gill Sans MT" panose="020B0502020104020203" pitchFamily="34" charset="0"/>
              </a:rPr>
              <a:t> degree relatives</a:t>
            </a:r>
          </a:p>
          <a:p>
            <a:pPr marL="0" indent="0">
              <a:buNone/>
            </a:pPr>
            <a:r>
              <a:rPr lang="en-NZ" u="sng" dirty="0" smtClean="0">
                <a:latin typeface="Eras Demi ITC" panose="020B0805030504020804" pitchFamily="34" charset="0"/>
              </a:rPr>
              <a:t>Brain Structure:</a:t>
            </a:r>
          </a:p>
          <a:p>
            <a:pPr marL="0" indent="0">
              <a:buNone/>
            </a:pPr>
            <a:r>
              <a:rPr lang="en-NZ" dirty="0" smtClean="0">
                <a:latin typeface="Eras Demi ITC" panose="020B0805030504020804" pitchFamily="34" charset="0"/>
              </a:rPr>
              <a:t>● </a:t>
            </a:r>
            <a:r>
              <a:rPr lang="en-NZ" dirty="0" smtClean="0">
                <a:latin typeface="Gill Sans MT" panose="020B0502020104020203" pitchFamily="34" charset="0"/>
              </a:rPr>
              <a:t>Pine 1999: Social </a:t>
            </a:r>
            <a:r>
              <a:rPr lang="en-NZ" dirty="0" err="1" smtClean="0">
                <a:latin typeface="Gill Sans MT" panose="020B0502020104020203" pitchFamily="34" charset="0"/>
              </a:rPr>
              <a:t>phobics</a:t>
            </a:r>
            <a:r>
              <a:rPr lang="en-NZ" dirty="0" smtClean="0">
                <a:latin typeface="Gill Sans MT" panose="020B0502020104020203" pitchFamily="34" charset="0"/>
              </a:rPr>
              <a:t> had greater amygdala responses to fear than control group</a:t>
            </a:r>
          </a:p>
          <a:p>
            <a:pPr marL="0" indent="0">
              <a:buNone/>
            </a:pPr>
            <a:r>
              <a:rPr lang="en-NZ" dirty="0" smtClean="0">
                <a:latin typeface="Gill Sans MT" panose="020B0502020104020203" pitchFamily="34" charset="0"/>
              </a:rPr>
              <a:t>● Hariri 2002: Right amygdala more responsive to angry fearful faces due to abnormality in 5HT receptors (↑ serotonin) = increased sensitivity</a:t>
            </a:r>
          </a:p>
          <a:p>
            <a:pPr marL="0" indent="0">
              <a:buNone/>
            </a:pPr>
            <a:endParaRPr lang="en-NZ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ransparent tumblr black and whit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16"/>
            <a:ext cx="4339152" cy="65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3669"/>
            <a:ext cx="416144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Cognitive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845" y="154447"/>
            <a:ext cx="8036417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800" dirty="0" err="1" smtClean="0">
                <a:latin typeface="Eras Demi ITC" panose="020B0805030504020804" pitchFamily="34" charset="0"/>
              </a:rPr>
              <a:t>Dinardo</a:t>
            </a:r>
            <a:r>
              <a:rPr lang="en-NZ" sz="2800" dirty="0" smtClean="0">
                <a:latin typeface="Eras Demi ITC" panose="020B0805030504020804" pitchFamily="34" charset="0"/>
              </a:rPr>
              <a:t> 1988: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►</a:t>
            </a:r>
            <a:r>
              <a:rPr lang="en-NZ" sz="2800" dirty="0"/>
              <a:t>50% of the group with no dog phobia also had memories of being bitten by dogs and yet had not developed any anxiety about seeing dogs in the future. </a:t>
            </a:r>
            <a:endParaRPr lang="en-NZ" sz="2800" dirty="0" smtClean="0"/>
          </a:p>
          <a:p>
            <a:r>
              <a:rPr lang="en-NZ" sz="2800" dirty="0" smtClean="0">
                <a:latin typeface="Arial Black" panose="020B0A04020102020204" pitchFamily="34" charset="0"/>
              </a:rPr>
              <a:t>► </a:t>
            </a:r>
            <a:r>
              <a:rPr lang="en-NZ" sz="2800" dirty="0" smtClean="0">
                <a:latin typeface="Gill Sans MT" panose="020B0502020104020203" pitchFamily="34" charset="0"/>
              </a:rPr>
              <a:t>Faulty cognition: activate pain inducing schema</a:t>
            </a:r>
          </a:p>
          <a:p>
            <a:endParaRPr lang="en-NZ" sz="2800" dirty="0">
              <a:latin typeface="Eras Demi ITC" panose="020B0805030504020804" pitchFamily="34" charset="0"/>
            </a:endParaRPr>
          </a:p>
          <a:p>
            <a:r>
              <a:rPr lang="en-NZ" sz="2800" dirty="0" smtClean="0">
                <a:latin typeface="Eras Demi ITC" panose="020B0805030504020804" pitchFamily="34" charset="0"/>
              </a:rPr>
              <a:t>Evaluation:</a:t>
            </a:r>
          </a:p>
          <a:p>
            <a:r>
              <a:rPr lang="en-NZ" sz="2800" dirty="0" smtClean="0">
                <a:latin typeface="Eras Demi ITC" panose="020B0805030504020804" pitchFamily="34" charset="0"/>
              </a:rPr>
              <a:t>►</a:t>
            </a:r>
            <a:r>
              <a:rPr lang="en-NZ" sz="2800" dirty="0" smtClean="0">
                <a:latin typeface="Gill Sans MT" panose="020B0502020104020203" pitchFamily="34" charset="0"/>
              </a:rPr>
              <a:t>Diathesis Stress Model: Trigger that lead to phobia (neurotransmitter, genetic, abuse)</a:t>
            </a:r>
          </a:p>
          <a:p>
            <a:r>
              <a:rPr lang="en-NZ" sz="2800" dirty="0" smtClean="0">
                <a:latin typeface="Arial Black" panose="020B0A04020102020204" pitchFamily="34" charset="0"/>
              </a:rPr>
              <a:t>► </a:t>
            </a:r>
            <a:r>
              <a:rPr lang="en-NZ" sz="2800" dirty="0" smtClean="0">
                <a:latin typeface="Gill Sans MT" panose="020B0502020104020203" pitchFamily="34" charset="0"/>
              </a:rPr>
              <a:t>Reductionist: X not consider individual differences</a:t>
            </a:r>
          </a:p>
          <a:p>
            <a:r>
              <a:rPr lang="en-NZ" sz="2800" dirty="0" smtClean="0">
                <a:latin typeface="Gill Sans MT" panose="020B0502020104020203" pitchFamily="34" charset="0"/>
              </a:rPr>
              <a:t>►Scientific value questionable because not observable</a:t>
            </a:r>
          </a:p>
          <a:p>
            <a:r>
              <a:rPr lang="en-NZ" sz="2800" dirty="0" smtClean="0">
                <a:latin typeface="Arial Black" panose="020B0A04020102020204" pitchFamily="34" charset="0"/>
              </a:rPr>
              <a:t>► </a:t>
            </a:r>
            <a:r>
              <a:rPr lang="en-NZ" sz="2800" dirty="0" smtClean="0">
                <a:latin typeface="Gill Sans MT" panose="020B0502020104020203" pitchFamily="34" charset="0"/>
              </a:rPr>
              <a:t>Free will – develop treatments for the malleable brain </a:t>
            </a:r>
          </a:p>
          <a:p>
            <a:endParaRPr lang="en-NZ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8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6867"/>
            <a:ext cx="4584879" cy="11154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NZ" sz="4800" dirty="0" smtClean="0">
                <a:latin typeface="Eras Demi ITC" panose="020B0805030504020804" pitchFamily="34" charset="0"/>
              </a:rPr>
              <a:t>Systematic Desensitisation</a:t>
            </a:r>
            <a:endParaRPr lang="en-NZ" sz="48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27868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200" dirty="0" err="1" smtClean="0">
                <a:latin typeface="Eras Demi ITC" panose="020B0805030504020804" pitchFamily="34" charset="0"/>
              </a:rPr>
              <a:t>Wolpe</a:t>
            </a:r>
            <a:r>
              <a:rPr lang="en-NZ" sz="3200" dirty="0" smtClean="0">
                <a:latin typeface="Eras Demi ITC" panose="020B0805030504020804" pitchFamily="34" charset="0"/>
              </a:rPr>
              <a:t> 1958</a:t>
            </a:r>
          </a:p>
          <a:p>
            <a:pPr marL="0" indent="0">
              <a:buNone/>
            </a:pPr>
            <a:r>
              <a:rPr lang="en-NZ" sz="3200" dirty="0" smtClean="0">
                <a:latin typeface="Eras Demi ITC" panose="020B0805030504020804" pitchFamily="34" charset="0"/>
              </a:rPr>
              <a:t>☺ </a:t>
            </a:r>
            <a:r>
              <a:rPr lang="en-NZ" sz="3200" b="1" i="1" dirty="0" smtClean="0">
                <a:latin typeface="Gill Sans MT" panose="020B0502020104020203" pitchFamily="34" charset="0"/>
              </a:rPr>
              <a:t>Counter Conditioning</a:t>
            </a:r>
            <a:r>
              <a:rPr lang="en-NZ" sz="3200" dirty="0" smtClean="0">
                <a:latin typeface="Gill Sans MT" panose="020B0502020104020203" pitchFamily="34" charset="0"/>
              </a:rPr>
              <a:t>: Extinction of CR: Fear and association to new CR:(e.g. </a:t>
            </a:r>
            <a:r>
              <a:rPr lang="en-NZ" sz="3200" dirty="0" err="1" smtClean="0">
                <a:latin typeface="Gill Sans MT" panose="020B0502020104020203" pitchFamily="34" charset="0"/>
              </a:rPr>
              <a:t>Wolpe</a:t>
            </a:r>
            <a:r>
              <a:rPr lang="en-NZ" sz="3200" dirty="0" smtClean="0">
                <a:latin typeface="Gill Sans MT" panose="020B0502020104020203" pitchFamily="34" charset="0"/>
              </a:rPr>
              <a:t> used tensing and relaxing) or (</a:t>
            </a:r>
            <a:r>
              <a:rPr lang="en-NZ" sz="3200" dirty="0" err="1" smtClean="0">
                <a:latin typeface="Gill Sans MT" panose="020B0502020104020203" pitchFamily="34" charset="0"/>
              </a:rPr>
              <a:t>Ventis</a:t>
            </a:r>
            <a:r>
              <a:rPr lang="en-NZ" sz="3200" dirty="0" smtClean="0">
                <a:latin typeface="Gill Sans MT" panose="020B0502020104020203" pitchFamily="34" charset="0"/>
              </a:rPr>
              <a:t> 2001: laughing) </a:t>
            </a:r>
          </a:p>
          <a:p>
            <a:pPr marL="0" indent="0">
              <a:buNone/>
            </a:pPr>
            <a:r>
              <a:rPr lang="en-NZ" sz="3200" dirty="0" smtClean="0">
                <a:latin typeface="Gill Sans MT" panose="020B0502020104020203" pitchFamily="34" charset="0"/>
              </a:rPr>
              <a:t>☺ </a:t>
            </a:r>
            <a:r>
              <a:rPr lang="en-NZ" sz="3200" b="1" i="1" dirty="0" smtClean="0">
                <a:latin typeface="Gill Sans MT" panose="020B0502020104020203" pitchFamily="34" charset="0"/>
              </a:rPr>
              <a:t>Graduated Exposure: </a:t>
            </a:r>
            <a:r>
              <a:rPr lang="en-NZ" sz="3200" dirty="0" smtClean="0">
                <a:latin typeface="Gill Sans MT" panose="020B0502020104020203" pitchFamily="34" charset="0"/>
              </a:rPr>
              <a:t>Patients construct stimulation hierarchy with ratings of fear. This is accompanied by </a:t>
            </a:r>
            <a:r>
              <a:rPr lang="en-NZ" sz="3200" b="1" i="1" dirty="0" smtClean="0">
                <a:latin typeface="Gill Sans MT" panose="020B0502020104020203" pitchFamily="34" charset="0"/>
              </a:rPr>
              <a:t>biofeedback: pulse/breath measurements</a:t>
            </a:r>
          </a:p>
          <a:p>
            <a:pPr marL="0" indent="0">
              <a:buNone/>
            </a:pPr>
            <a:r>
              <a:rPr lang="en-NZ" sz="3200" dirty="0" smtClean="0">
                <a:latin typeface="Gill Sans MT" panose="020B0502020104020203" pitchFamily="34" charset="0"/>
              </a:rPr>
              <a:t>☺ </a:t>
            </a:r>
            <a:r>
              <a:rPr lang="en-NZ" sz="3200" b="1" i="1" dirty="0" smtClean="0">
                <a:latin typeface="Gill Sans MT" panose="020B0502020104020203" pitchFamily="34" charset="0"/>
              </a:rPr>
              <a:t>Participant Modelling: </a:t>
            </a:r>
            <a:r>
              <a:rPr lang="en-NZ" sz="3200" dirty="0" smtClean="0">
                <a:latin typeface="Gill Sans MT" panose="020B0502020104020203" pitchFamily="34" charset="0"/>
              </a:rPr>
              <a:t>Incorporating SLT by watching someone else model relaxation technique</a:t>
            </a:r>
          </a:p>
          <a:p>
            <a:pPr marL="0" indent="0">
              <a:buNone/>
            </a:pPr>
            <a:r>
              <a:rPr lang="en-NZ" sz="3200" dirty="0" smtClean="0">
                <a:latin typeface="Gill Sans MT" panose="020B0502020104020203" pitchFamily="34" charset="0"/>
              </a:rPr>
              <a:t>☺ In-vitro: Thinking &amp; In-vivo: </a:t>
            </a:r>
            <a:r>
              <a:rPr lang="en-NZ" sz="3200" dirty="0">
                <a:latin typeface="Gill Sans MT" panose="020B0502020104020203" pitchFamily="34" charset="0"/>
              </a:rPr>
              <a:t>B</a:t>
            </a:r>
            <a:r>
              <a:rPr lang="en-NZ" sz="3200" dirty="0" smtClean="0">
                <a:latin typeface="Gill Sans MT" panose="020B0502020104020203" pitchFamily="34" charset="0"/>
              </a:rPr>
              <a:t>eing involved</a:t>
            </a:r>
          </a:p>
          <a:p>
            <a:pPr marL="0" indent="0">
              <a:buNone/>
            </a:pPr>
            <a:endParaRPr lang="en-NZ" sz="3200" b="1" i="1" dirty="0" smtClean="0">
              <a:latin typeface="Gill Sans MT" panose="020B0502020104020203" pitchFamily="34" charset="0"/>
            </a:endParaRPr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02299"/>
            <a:ext cx="12192000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2800" dirty="0" smtClean="0">
                <a:latin typeface="Eras Demi ITC" panose="020B0805030504020804" pitchFamily="34" charset="0"/>
              </a:rPr>
              <a:t>Evaluation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● </a:t>
            </a:r>
            <a:r>
              <a:rPr lang="en-NZ" sz="2000" b="1" dirty="0" smtClean="0">
                <a:latin typeface="Gill Sans MT" panose="020B0502020104020203" pitchFamily="34" charset="0"/>
              </a:rPr>
              <a:t>Application to real world</a:t>
            </a:r>
            <a:r>
              <a:rPr lang="en-NZ" sz="2000" dirty="0" smtClean="0">
                <a:latin typeface="Gill Sans MT" panose="020B0502020104020203" pitchFamily="34" charset="0"/>
              </a:rPr>
              <a:t>: </a:t>
            </a:r>
            <a:r>
              <a:rPr lang="en-NZ" sz="2000" dirty="0" err="1">
                <a:latin typeface="Gill Sans MT" panose="020B0502020104020203" pitchFamily="34" charset="0"/>
              </a:rPr>
              <a:t>Rothbaum</a:t>
            </a:r>
            <a:r>
              <a:rPr lang="en-NZ" sz="2000" dirty="0">
                <a:latin typeface="Gill Sans MT" panose="020B0502020104020203" pitchFamily="34" charset="0"/>
              </a:rPr>
              <a:t> et al. (1995) created a virtual-reality helmet worn by the patient which displays a phobic situation which is controlled  by the therapist. The scene might be one of driving a car over a high bridge. The pulse rate is monitored by the therapist. When the pulse rate gets too high, the scene is frozen in frame. The therapist then uses counter-conditioning to replace the fear with relaxation techniques</a:t>
            </a:r>
            <a:r>
              <a:rPr lang="en-NZ" sz="2000" dirty="0" smtClean="0">
                <a:latin typeface="Gill Sans MT" panose="020B0502020104020203" pitchFamily="34" charset="0"/>
              </a:rPr>
              <a:t>.</a:t>
            </a:r>
          </a:p>
          <a:p>
            <a:r>
              <a:rPr lang="en-NZ" sz="2000" dirty="0" smtClean="0">
                <a:latin typeface="Arial Black" panose="020B0A04020102020204" pitchFamily="34" charset="0"/>
              </a:rPr>
              <a:t>● </a:t>
            </a:r>
            <a:r>
              <a:rPr lang="en-NZ" sz="2000" b="1" dirty="0" smtClean="0">
                <a:latin typeface="Gill Sans MT" panose="020B0502020104020203" pitchFamily="34" charset="0"/>
              </a:rPr>
              <a:t>Individual differences</a:t>
            </a:r>
            <a:r>
              <a:rPr lang="en-NZ" sz="2000" dirty="0" smtClean="0">
                <a:latin typeface="Gill Sans MT" panose="020B0502020104020203" pitchFamily="34" charset="0"/>
              </a:rPr>
              <a:t>: caters hierarchy to phobia, so higher success rate because can overcome fear for each situation (empowerment + lower relapse)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● </a:t>
            </a:r>
            <a:r>
              <a:rPr lang="en-NZ" sz="2000" b="1" dirty="0" err="1" smtClean="0">
                <a:latin typeface="Gill Sans MT" panose="020B0502020104020203" pitchFamily="34" charset="0"/>
              </a:rPr>
              <a:t>Generalisability</a:t>
            </a:r>
            <a:r>
              <a:rPr lang="en-NZ" sz="2000" dirty="0" smtClean="0">
                <a:latin typeface="Gill Sans MT" panose="020B0502020104020203" pitchFamily="34" charset="0"/>
              </a:rPr>
              <a:t>: Spider may drop from trees/mouse from pavement – not learned to face an unprepared stimuli</a:t>
            </a:r>
          </a:p>
          <a:p>
            <a:r>
              <a:rPr lang="en-NZ" sz="2000" dirty="0" smtClean="0">
                <a:latin typeface="Gill Sans MT" panose="020B0502020104020203" pitchFamily="34" charset="0"/>
              </a:rPr>
              <a:t>● </a:t>
            </a:r>
            <a:r>
              <a:rPr lang="en-NZ" sz="2000" b="1" dirty="0" smtClean="0">
                <a:latin typeface="Gill Sans MT" panose="020B0502020104020203" pitchFamily="34" charset="0"/>
              </a:rPr>
              <a:t>Palliative not curative</a:t>
            </a:r>
            <a:r>
              <a:rPr lang="en-NZ" sz="2000" dirty="0" smtClean="0">
                <a:latin typeface="Gill Sans MT" panose="020B0502020104020203" pitchFamily="34" charset="0"/>
              </a:rPr>
              <a:t>: SD doesn’t cure the cause of the phobia, only masks the symptoms</a:t>
            </a:r>
          </a:p>
          <a:p>
            <a:endParaRPr lang="en-NZ" sz="20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90" y="2576736"/>
            <a:ext cx="696644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4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662" y="0"/>
            <a:ext cx="2840865" cy="1325563"/>
          </a:xfrm>
        </p:spPr>
        <p:txBody>
          <a:bodyPr>
            <a:normAutofit/>
          </a:bodyPr>
          <a:lstStyle/>
          <a:p>
            <a:pPr algn="r"/>
            <a:r>
              <a:rPr lang="en-NZ" sz="4800" dirty="0" smtClean="0">
                <a:latin typeface="Eras Demi ITC" panose="020B0805030504020804" pitchFamily="34" charset="0"/>
              </a:rPr>
              <a:t>Flooding</a:t>
            </a:r>
            <a:endParaRPr lang="en-NZ" sz="4800" dirty="0"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4" y="365124"/>
            <a:ext cx="8048222" cy="615158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 smtClean="0">
                <a:latin typeface="Gill Sans MT" panose="020B0502020104020203" pitchFamily="34" charset="0"/>
              </a:rPr>
              <a:t>Flooding is intense exposure to feared stimulus. This causes them to not be </a:t>
            </a:r>
            <a:r>
              <a:rPr lang="en-NZ" sz="3200" b="1" i="1" dirty="0" smtClean="0">
                <a:latin typeface="Gill Sans MT" panose="020B0502020104020203" pitchFamily="34" charset="0"/>
              </a:rPr>
              <a:t>physiologically maintained.</a:t>
            </a:r>
            <a:r>
              <a:rPr lang="en-NZ" sz="3200" dirty="0" smtClean="0">
                <a:latin typeface="Gill Sans MT" panose="020B0502020104020203" pitchFamily="34" charset="0"/>
              </a:rPr>
              <a:t> Fear response </a:t>
            </a:r>
            <a:r>
              <a:rPr lang="en-NZ" sz="3200" b="1" i="1" dirty="0" smtClean="0">
                <a:latin typeface="Gill Sans MT" panose="020B0502020104020203" pitchFamily="34" charset="0"/>
              </a:rPr>
              <a:t>subsides and replaced with exhaustion</a:t>
            </a:r>
            <a:r>
              <a:rPr lang="en-NZ" sz="3200" dirty="0" smtClean="0">
                <a:latin typeface="Gill Sans MT" panose="020B0502020104020203" pitchFamily="34" charset="0"/>
              </a:rPr>
              <a:t>. So relaxed state now experienced in presence of feared stimuli. </a:t>
            </a:r>
            <a:r>
              <a:rPr lang="en-NZ" sz="3200" b="1" i="1" dirty="0" smtClean="0">
                <a:latin typeface="Gill Sans MT" panose="020B0502020104020203" pitchFamily="34" charset="0"/>
              </a:rPr>
              <a:t>Extinction of pairing with fear.</a:t>
            </a:r>
          </a:p>
          <a:p>
            <a:pPr marL="0" indent="0">
              <a:buNone/>
            </a:pPr>
            <a:endParaRPr lang="en-NZ" sz="3200" b="1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NZ" sz="3200" dirty="0" smtClean="0">
                <a:latin typeface="Eras Demi ITC" panose="020B0805030504020804" pitchFamily="34" charset="0"/>
              </a:rPr>
              <a:t>Effectiveness:</a:t>
            </a:r>
          </a:p>
          <a:p>
            <a:pPr marL="0" indent="0">
              <a:buNone/>
            </a:pPr>
            <a:r>
              <a:rPr lang="en-NZ" sz="3200" dirty="0" smtClean="0">
                <a:latin typeface="Gill Sans MT" panose="020B0502020104020203" pitchFamily="34" charset="0"/>
              </a:rPr>
              <a:t>◊ Dependent on patient’s self will so ethical harm may occur to ensure success of treatment</a:t>
            </a:r>
          </a:p>
          <a:p>
            <a:pPr marL="0" indent="0">
              <a:buNone/>
            </a:pPr>
            <a:r>
              <a:rPr lang="en-NZ" sz="3200" dirty="0" smtClean="0">
                <a:latin typeface="Gill Sans MT" panose="020B0502020104020203" pitchFamily="34" charset="0"/>
              </a:rPr>
              <a:t>◊ Cost-effective + less time-consuming</a:t>
            </a:r>
            <a:endParaRPr lang="en-NZ" sz="32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7523" y="1159099"/>
            <a:ext cx="338714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dirty="0" err="1" smtClean="0">
                <a:latin typeface="Eras Demi ITC" panose="020B0805030504020804" pitchFamily="34" charset="0"/>
              </a:rPr>
              <a:t>Wolpe</a:t>
            </a:r>
            <a:r>
              <a:rPr lang="en-NZ" sz="2400" dirty="0" smtClean="0">
                <a:latin typeface="Eras Demi ITC" panose="020B0805030504020804" pitchFamily="34" charset="0"/>
              </a:rPr>
              <a:t> 1973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● Girl phobia with cars so drove her around until she calmed down</a:t>
            </a:r>
          </a:p>
          <a:p>
            <a:r>
              <a:rPr lang="en-NZ" sz="2400" dirty="0" err="1" smtClean="0">
                <a:latin typeface="Eras Demi ITC" panose="020B0805030504020804" pitchFamily="34" charset="0"/>
              </a:rPr>
              <a:t>Stampfl</a:t>
            </a:r>
            <a:r>
              <a:rPr lang="en-NZ" sz="2400" dirty="0" smtClean="0">
                <a:latin typeface="Eras Demi ITC" panose="020B0805030504020804" pitchFamily="34" charset="0"/>
              </a:rPr>
              <a:t> 1967</a:t>
            </a:r>
          </a:p>
          <a:p>
            <a:r>
              <a:rPr lang="en-NZ" sz="2400" dirty="0" smtClean="0">
                <a:latin typeface="Gill Sans MT" panose="020B0502020104020203" pitchFamily="34" charset="0"/>
              </a:rPr>
              <a:t>● In-vitro – bombarded patients with fear description for 6-9 hours</a:t>
            </a:r>
          </a:p>
          <a:p>
            <a:endParaRPr lang="en-NZ" sz="24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Image result for black and white transparent side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23" y="4865763"/>
            <a:ext cx="3544905" cy="19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6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1089</Words>
  <Application>Microsoft Office PowerPoint</Application>
  <PresentationFormat>Widescreen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Bookman Old Style</vt:lpstr>
      <vt:lpstr>Calibri</vt:lpstr>
      <vt:lpstr>Calibri Light</vt:lpstr>
      <vt:lpstr>Elephant</vt:lpstr>
      <vt:lpstr>Eras Bold ITC</vt:lpstr>
      <vt:lpstr>Eras Demi ITC</vt:lpstr>
      <vt:lpstr>Gill Sans MT</vt:lpstr>
      <vt:lpstr>Imprint MT Shadow</vt:lpstr>
      <vt:lpstr>Office Theme</vt:lpstr>
      <vt:lpstr>Phobias:  persistent &amp; irrational fear of specific object which leads to avoidance and interference in daily life</vt:lpstr>
      <vt:lpstr>PowerPoint Presentation</vt:lpstr>
      <vt:lpstr>Behavioural - CC</vt:lpstr>
      <vt:lpstr>Behavioural Evaluation:</vt:lpstr>
      <vt:lpstr>Psychoanalytic</vt:lpstr>
      <vt:lpstr>Biomedical</vt:lpstr>
      <vt:lpstr>PowerPoint Presentation</vt:lpstr>
      <vt:lpstr>Systematic Desensitisation</vt:lpstr>
      <vt:lpstr>Flooding</vt:lpstr>
      <vt:lpstr>Applied Tension</vt:lpstr>
      <vt:lpstr>CBT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Phobias:  persistent &amp; irrational fear of specific object which leads to avoidance and interference in daily life</dc:title>
  <dc:creator>Ida</dc:creator>
  <cp:lastModifiedBy>Ida</cp:lastModifiedBy>
  <cp:revision>35</cp:revision>
  <dcterms:created xsi:type="dcterms:W3CDTF">2017-05-15T06:01:55Z</dcterms:created>
  <dcterms:modified xsi:type="dcterms:W3CDTF">2017-05-22T21:11:00Z</dcterms:modified>
</cp:coreProperties>
</file>